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18"/>
  </p:notesMasterIdLst>
  <p:sldIdLst>
    <p:sldId id="256" r:id="rId2"/>
    <p:sldId id="257" r:id="rId3"/>
    <p:sldId id="369" r:id="rId4"/>
    <p:sldId id="378" r:id="rId5"/>
    <p:sldId id="346" r:id="rId6"/>
    <p:sldId id="341" r:id="rId7"/>
    <p:sldId id="371" r:id="rId8"/>
    <p:sldId id="374" r:id="rId9"/>
    <p:sldId id="370" r:id="rId10"/>
    <p:sldId id="376" r:id="rId11"/>
    <p:sldId id="375" r:id="rId12"/>
    <p:sldId id="377" r:id="rId13"/>
    <p:sldId id="342" r:id="rId14"/>
    <p:sldId id="372" r:id="rId15"/>
    <p:sldId id="364" r:id="rId16"/>
    <p:sldId id="263" r:id="rId1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63106" autoAdjust="0"/>
  </p:normalViewPr>
  <p:slideViewPr>
    <p:cSldViewPr snapToGrid="0">
      <p:cViewPr>
        <p:scale>
          <a:sx n="63" d="100"/>
          <a:sy n="63" d="100"/>
        </p:scale>
        <p:origin x="-1939"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3" tIns="46587" rIns="93173" bIns="46587"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3" tIns="46587" rIns="93173" bIns="46587" rtlCol="0"/>
          <a:lstStyle>
            <a:lvl1pPr algn="r">
              <a:defRPr sz="1300"/>
            </a:lvl1pPr>
          </a:lstStyle>
          <a:p>
            <a:fld id="{FBF5E85D-4ADF-4695-9570-9878ED90CEDD}" type="datetimeFigureOut">
              <a:rPr lang="en-US" smtClean="0"/>
              <a:t>5/14/2019</a:t>
            </a:fld>
            <a:endParaRPr lang="en-US"/>
          </a:p>
        </p:txBody>
      </p:sp>
      <p:sp>
        <p:nvSpPr>
          <p:cNvPr id="4" name="Slide Image Placeholder 3"/>
          <p:cNvSpPr>
            <a:spLocks noGrp="1" noRot="1" noChangeAspect="1"/>
          </p:cNvSpPr>
          <p:nvPr>
            <p:ph type="sldImg" idx="2"/>
          </p:nvPr>
        </p:nvSpPr>
        <p:spPr>
          <a:xfrm>
            <a:off x="1412875" y="1162050"/>
            <a:ext cx="4184650" cy="3138488"/>
          </a:xfrm>
          <a:prstGeom prst="rect">
            <a:avLst/>
          </a:prstGeom>
          <a:noFill/>
          <a:ln w="12700">
            <a:solidFill>
              <a:prstClr val="black"/>
            </a:solidFill>
          </a:ln>
        </p:spPr>
        <p:txBody>
          <a:bodyPr vert="horz" lIns="93173" tIns="46587" rIns="93173" bIns="46587" rtlCol="0" anchor="ctr"/>
          <a:lstStyle/>
          <a:p>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73" tIns="46587" rIns="93173" bIns="4658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3" tIns="46587" rIns="93173" bIns="46587"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3" tIns="46587" rIns="93173" bIns="46587" rtlCol="0" anchor="b"/>
          <a:lstStyle>
            <a:lvl1pPr algn="r">
              <a:defRPr sz="1300"/>
            </a:lvl1pPr>
          </a:lstStyle>
          <a:p>
            <a:fld id="{FA2FE6C0-6CB4-4B69-8F53-7EB1B1F164DE}" type="slidenum">
              <a:rPr lang="en-US" smtClean="0"/>
              <a:t>‹#›</a:t>
            </a:fld>
            <a:endParaRPr lang="en-US"/>
          </a:p>
        </p:txBody>
      </p:sp>
    </p:spTree>
    <p:extLst>
      <p:ext uri="{BB962C8B-B14F-4D97-AF65-F5344CB8AC3E}">
        <p14:creationId xmlns:p14="http://schemas.microsoft.com/office/powerpoint/2010/main" val="1875719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b="0" i="0" u="none" strike="noStrike" baseline="0"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a:t>
            </a:fld>
            <a:endParaRPr lang="en-US"/>
          </a:p>
        </p:txBody>
      </p:sp>
    </p:spTree>
    <p:extLst>
      <p:ext uri="{BB962C8B-B14F-4D97-AF65-F5344CB8AC3E}">
        <p14:creationId xmlns:p14="http://schemas.microsoft.com/office/powerpoint/2010/main" val="33521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a:t>
            </a:fld>
            <a:endParaRPr lang="en-US"/>
          </a:p>
        </p:txBody>
      </p:sp>
    </p:spTree>
    <p:extLst>
      <p:ext uri="{BB962C8B-B14F-4D97-AF65-F5344CB8AC3E}">
        <p14:creationId xmlns:p14="http://schemas.microsoft.com/office/powerpoint/2010/main" val="496640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3</a:t>
            </a:fld>
            <a:endParaRPr lang="en-US"/>
          </a:p>
        </p:txBody>
      </p:sp>
    </p:spTree>
    <p:extLst>
      <p:ext uri="{BB962C8B-B14F-4D97-AF65-F5344CB8AC3E}">
        <p14:creationId xmlns:p14="http://schemas.microsoft.com/office/powerpoint/2010/main" val="3731509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4</a:t>
            </a:fld>
            <a:endParaRPr lang="en-US"/>
          </a:p>
        </p:txBody>
      </p:sp>
    </p:spTree>
    <p:extLst>
      <p:ext uri="{BB962C8B-B14F-4D97-AF65-F5344CB8AC3E}">
        <p14:creationId xmlns:p14="http://schemas.microsoft.com/office/powerpoint/2010/main" val="2840713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5</a:t>
            </a:fld>
            <a:endParaRPr lang="en-US"/>
          </a:p>
        </p:txBody>
      </p:sp>
    </p:spTree>
    <p:extLst>
      <p:ext uri="{BB962C8B-B14F-4D97-AF65-F5344CB8AC3E}">
        <p14:creationId xmlns:p14="http://schemas.microsoft.com/office/powerpoint/2010/main" val="2916848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6</a:t>
            </a:fld>
            <a:endParaRPr lang="en-US"/>
          </a:p>
        </p:txBody>
      </p:sp>
    </p:spTree>
    <p:extLst>
      <p:ext uri="{BB962C8B-B14F-4D97-AF65-F5344CB8AC3E}">
        <p14:creationId xmlns:p14="http://schemas.microsoft.com/office/powerpoint/2010/main" val="3675117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7</a:t>
            </a:fld>
            <a:endParaRPr lang="en-US"/>
          </a:p>
        </p:txBody>
      </p:sp>
    </p:spTree>
    <p:extLst>
      <p:ext uri="{BB962C8B-B14F-4D97-AF65-F5344CB8AC3E}">
        <p14:creationId xmlns:p14="http://schemas.microsoft.com/office/powerpoint/2010/main" val="3008776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8</a:t>
            </a:fld>
            <a:endParaRPr lang="en-US"/>
          </a:p>
        </p:txBody>
      </p:sp>
    </p:spTree>
    <p:extLst>
      <p:ext uri="{BB962C8B-B14F-4D97-AF65-F5344CB8AC3E}">
        <p14:creationId xmlns:p14="http://schemas.microsoft.com/office/powerpoint/2010/main" val="3209862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Jumping,</a:t>
            </a:r>
            <a:r>
              <a:rPr lang="en-US" baseline="0" dirty="0" smtClean="0"/>
              <a:t> flying, crawling and stinging insects are found by CBP, hitch hiking a ride over with all types of cargo.</a:t>
            </a:r>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9</a:t>
            </a:fld>
            <a:endParaRPr lang="en-US"/>
          </a:p>
        </p:txBody>
      </p:sp>
    </p:spTree>
    <p:extLst>
      <p:ext uri="{BB962C8B-B14F-4D97-AF65-F5344CB8AC3E}">
        <p14:creationId xmlns:p14="http://schemas.microsoft.com/office/powerpoint/2010/main" val="914004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10</a:t>
            </a:fld>
            <a:endParaRPr lang="en-US"/>
          </a:p>
        </p:txBody>
      </p:sp>
    </p:spTree>
    <p:extLst>
      <p:ext uri="{BB962C8B-B14F-4D97-AF65-F5344CB8AC3E}">
        <p14:creationId xmlns:p14="http://schemas.microsoft.com/office/powerpoint/2010/main" val="5589682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11</a:t>
            </a:fld>
            <a:endParaRPr lang="en-US"/>
          </a:p>
        </p:txBody>
      </p:sp>
    </p:spTree>
    <p:extLst>
      <p:ext uri="{BB962C8B-B14F-4D97-AF65-F5344CB8AC3E}">
        <p14:creationId xmlns:p14="http://schemas.microsoft.com/office/powerpoint/2010/main" val="2159068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12</a:t>
            </a:fld>
            <a:endParaRPr lang="en-US"/>
          </a:p>
        </p:txBody>
      </p:sp>
    </p:spTree>
    <p:extLst>
      <p:ext uri="{BB962C8B-B14F-4D97-AF65-F5344CB8AC3E}">
        <p14:creationId xmlns:p14="http://schemas.microsoft.com/office/powerpoint/2010/main" val="207020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13</a:t>
            </a:fld>
            <a:endParaRPr lang="en-US"/>
          </a:p>
        </p:txBody>
      </p:sp>
    </p:spTree>
    <p:extLst>
      <p:ext uri="{BB962C8B-B14F-4D97-AF65-F5344CB8AC3E}">
        <p14:creationId xmlns:p14="http://schemas.microsoft.com/office/powerpoint/2010/main" val="26656764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14</a:t>
            </a:fld>
            <a:endParaRPr lang="en-US"/>
          </a:p>
        </p:txBody>
      </p:sp>
    </p:spTree>
    <p:extLst>
      <p:ext uri="{BB962C8B-B14F-4D97-AF65-F5344CB8AC3E}">
        <p14:creationId xmlns:p14="http://schemas.microsoft.com/office/powerpoint/2010/main" val="31113751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15</a:t>
            </a:fld>
            <a:endParaRPr lang="en-US"/>
          </a:p>
        </p:txBody>
      </p:sp>
    </p:spTree>
    <p:extLst>
      <p:ext uri="{BB962C8B-B14F-4D97-AF65-F5344CB8AC3E}">
        <p14:creationId xmlns:p14="http://schemas.microsoft.com/office/powerpoint/2010/main" val="2231560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A2FE6C0-6CB4-4B69-8F53-7EB1B1F164DE}" type="slidenum">
              <a:rPr lang="en-US" smtClean="0"/>
              <a:t>16</a:t>
            </a:fld>
            <a:endParaRPr lang="en-US"/>
          </a:p>
        </p:txBody>
      </p:sp>
    </p:spTree>
    <p:extLst>
      <p:ext uri="{BB962C8B-B14F-4D97-AF65-F5344CB8AC3E}">
        <p14:creationId xmlns:p14="http://schemas.microsoft.com/office/powerpoint/2010/main" val="350767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DBFFE06-F283-421B-BFA0-5ECC406415F6}" type="slidenum">
              <a:rPr lang="en-US" smtClean="0"/>
              <a:t>‹#›</a:t>
            </a:fld>
            <a:endParaRPr lang="en-US"/>
          </a:p>
        </p:txBody>
      </p:sp>
    </p:spTree>
    <p:extLst>
      <p:ext uri="{BB962C8B-B14F-4D97-AF65-F5344CB8AC3E}">
        <p14:creationId xmlns:p14="http://schemas.microsoft.com/office/powerpoint/2010/main" val="12748045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3554730" y="6368181"/>
            <a:ext cx="2057400" cy="365125"/>
          </a:xfrm>
          <a:prstGeom prst="rect">
            <a:avLst/>
          </a:prstGeom>
        </p:spPr>
        <p:txBody>
          <a:bodyPr vert="horz" lIns="91440" tIns="45720" rIns="91440" bIns="45720" rtlCol="0" anchor="ctr"/>
          <a:lstStyle>
            <a:lvl1pPr algn="ctr">
              <a:defRPr sz="1200">
                <a:solidFill>
                  <a:srgbClr val="0070C0"/>
                </a:solidFill>
              </a:defRPr>
            </a:lvl1pPr>
          </a:lstStyle>
          <a:p>
            <a:fld id="{EDBFFE06-F283-421B-BFA0-5ECC406415F6}" type="slidenum">
              <a:rPr lang="en-US" smtClean="0"/>
              <a:pPr/>
              <a:t>‹#›</a:t>
            </a:fld>
            <a:endParaRPr lang="en-US" dirty="0"/>
          </a:p>
        </p:txBody>
      </p:sp>
      <p:pic>
        <p:nvPicPr>
          <p:cNvPr id="7" name="Picture 7" descr="DHS_cbp_S3"/>
          <p:cNvPicPr>
            <a:picLocks noChangeAspect="1" noChangeArrowheads="1"/>
          </p:cNvPicPr>
          <p:nvPr userDrawn="1"/>
        </p:nvPicPr>
        <p:blipFill>
          <a:blip r:embed="rId3" cstate="screen">
            <a:extLst>
              <a:ext uri="{28A0092B-C50C-407E-A947-70E740481C1C}">
                <a14:useLocalDpi xmlns:a14="http://schemas.microsoft.com/office/drawing/2010/main"/>
              </a:ext>
            </a:extLst>
          </a:blip>
          <a:srcRect l="41049" t="42482" r="41049" b="42482"/>
          <a:stretch>
            <a:fillRect/>
          </a:stretch>
        </p:blipFill>
        <p:spPr bwMode="auto">
          <a:xfrm>
            <a:off x="243840" y="5964554"/>
            <a:ext cx="196532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descr="C:\Users\ehgj98k\AppData\Local\Microsoft\Windows\Temporary Internet Files\Content.Outlook\0094WKJN\USDA logo.jpg"/>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207375" y="6212204"/>
            <a:ext cx="708025"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userDrawn="1"/>
        </p:nvSpPr>
        <p:spPr>
          <a:xfrm>
            <a:off x="3754755" y="6180921"/>
            <a:ext cx="1657350" cy="276999"/>
          </a:xfrm>
          <a:prstGeom prst="rect">
            <a:avLst/>
          </a:prstGeom>
          <a:noFill/>
        </p:spPr>
        <p:txBody>
          <a:bodyPr wrap="square" rtlCol="0">
            <a:spAutoFit/>
          </a:bodyPr>
          <a:lstStyle/>
          <a:p>
            <a:pPr algn="ctr"/>
            <a:r>
              <a:rPr lang="en-US" sz="1200" dirty="0" smtClean="0">
                <a:latin typeface="Times New Roman" panose="02020603050405020304" pitchFamily="18" charset="0"/>
                <a:cs typeface="Times New Roman" panose="02020603050405020304" pitchFamily="18" charset="0"/>
              </a:rPr>
              <a:t>May</a:t>
            </a:r>
            <a:r>
              <a:rPr lang="en-US" sz="1200" baseline="0" dirty="0" smtClean="0">
                <a:latin typeface="Times New Roman" panose="02020603050405020304" pitchFamily="18" charset="0"/>
                <a:cs typeface="Times New Roman" panose="02020603050405020304" pitchFamily="18" charset="0"/>
              </a:rPr>
              <a:t> 2018</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0309931"/>
      </p:ext>
    </p:extLst>
  </p:cSld>
  <p:clrMap bg1="lt1" tx1="dk1" bg2="lt2" tx2="dk2" accent1="accent1" accent2="accent2" accent3="accent3" accent4="accent4" accent5="accent5" accent6="accent6" hlink="hlink" folHlink="folHlink"/>
  <p:sldLayoutIdLst>
    <p:sldLayoutId id="2147483663"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2"/>
          <p:cNvPicPr>
            <a:picLocks noChangeAspect="1" noChangeArrowheads="1"/>
          </p:cNvPicPr>
          <p:nvPr/>
        </p:nvPicPr>
        <p:blipFill>
          <a:blip r:embed="rId3" cstate="screen">
            <a:lum contrast="20000"/>
            <a:extLst>
              <a:ext uri="{28A0092B-C50C-407E-A947-70E740481C1C}">
                <a14:useLocalDpi xmlns:a14="http://schemas.microsoft.com/office/drawing/2010/main"/>
              </a:ext>
            </a:extLst>
          </a:blip>
          <a:srcRect/>
          <a:stretch>
            <a:fillRect/>
          </a:stretch>
        </p:blipFill>
        <p:spPr bwMode="auto">
          <a:xfrm>
            <a:off x="730250" y="455613"/>
            <a:ext cx="7705725" cy="275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a:spLocks/>
          </p:cNvSpPr>
          <p:nvPr/>
        </p:nvSpPr>
        <p:spPr bwMode="auto">
          <a:xfrm>
            <a:off x="533400" y="3581400"/>
            <a:ext cx="81534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00000"/>
              </a:lnSpc>
              <a:spcBef>
                <a:spcPct val="0"/>
              </a:spcBef>
              <a:spcAft>
                <a:spcPts val="1800"/>
              </a:spcAft>
              <a:buFontTx/>
              <a:buNone/>
            </a:pPr>
            <a:r>
              <a:rPr lang="en-US" sz="4000" b="1" dirty="0" smtClean="0">
                <a:cs typeface="Times New Roman" pitchFamily="18" charset="0"/>
              </a:rPr>
              <a:t>Air Cargo Contamination</a:t>
            </a:r>
            <a:endParaRPr lang="en-US" sz="4400" b="1" dirty="0">
              <a:cs typeface="Times New Roman" pitchFamily="18" charset="0"/>
            </a:endParaRPr>
          </a:p>
          <a:p>
            <a:pPr algn="ctr">
              <a:lnSpc>
                <a:spcPct val="100000"/>
              </a:lnSpc>
              <a:spcBef>
                <a:spcPct val="0"/>
              </a:spcBef>
              <a:spcAft>
                <a:spcPts val="600"/>
              </a:spcAft>
              <a:buFontTx/>
              <a:buNone/>
            </a:pPr>
            <a:r>
              <a:rPr lang="en-US" sz="4000" b="1" dirty="0" smtClean="0">
                <a:cs typeface="Times New Roman" pitchFamily="18" charset="0"/>
              </a:rPr>
              <a:t>Trade </a:t>
            </a:r>
            <a:r>
              <a:rPr lang="en-US" sz="4000" b="1" dirty="0">
                <a:cs typeface="Times New Roman" pitchFamily="18" charset="0"/>
              </a:rPr>
              <a:t>Outreach</a:t>
            </a:r>
          </a:p>
        </p:txBody>
      </p:sp>
      <p:sp>
        <p:nvSpPr>
          <p:cNvPr id="2" name="Slide Number Placeholder 1"/>
          <p:cNvSpPr>
            <a:spLocks noGrp="1"/>
          </p:cNvSpPr>
          <p:nvPr>
            <p:ph type="sldNum" sz="quarter" idx="12"/>
          </p:nvPr>
        </p:nvSpPr>
        <p:spPr/>
        <p:txBody>
          <a:bodyPr/>
          <a:lstStyle/>
          <a:p>
            <a:fld id="{EDBFFE06-F283-421B-BFA0-5ECC406415F6}" type="slidenum">
              <a:rPr lang="en-US" smtClean="0"/>
              <a:t>1</a:t>
            </a:fld>
            <a:endParaRPr lang="en-US"/>
          </a:p>
        </p:txBody>
      </p:sp>
    </p:spTree>
    <p:extLst>
      <p:ext uri="{BB962C8B-B14F-4D97-AF65-F5344CB8AC3E}">
        <p14:creationId xmlns:p14="http://schemas.microsoft.com/office/powerpoint/2010/main" val="33184685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Objectives</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229600" cy="3683060"/>
          </a:xfrm>
          <a:prstGeom prst="rect">
            <a:avLst/>
          </a:prstGeom>
          <a:noFill/>
        </p:spPr>
        <p:txBody>
          <a:bodyPr wrap="square" rtlCol="0">
            <a:spAutoFit/>
          </a:bodyPr>
          <a:lstStyle/>
          <a:p>
            <a:pPr marL="173736" indent="-173736">
              <a:spcBef>
                <a:spcPts val="1584"/>
              </a:spcBef>
              <a:buFont typeface="Wingdings" panose="05000000000000000000" pitchFamily="2" charset="2"/>
              <a:buChar char="§"/>
            </a:pPr>
            <a:r>
              <a:rPr lang="en-US" sz="3600" dirty="0" smtClean="0">
                <a:solidFill>
                  <a:schemeClr val="accent4">
                    <a:lumMod val="25000"/>
                  </a:schemeClr>
                </a:solidFill>
                <a:cs typeface="Arial" panose="020B0604020202020204" pitchFamily="34" charset="0"/>
              </a:rPr>
              <a:t>Why are contaminants a concern?</a:t>
            </a:r>
          </a:p>
          <a:p>
            <a:pPr marL="173736" indent="-173736">
              <a:spcBef>
                <a:spcPts val="1584"/>
              </a:spcBef>
              <a:buFont typeface="Wingdings" panose="05000000000000000000" pitchFamily="2" charset="2"/>
              <a:buChar char="§"/>
            </a:pPr>
            <a:endParaRPr lang="en-US" sz="3600" dirty="0" smtClean="0">
              <a:solidFill>
                <a:schemeClr val="accent4">
                  <a:lumMod val="25000"/>
                </a:schemeClr>
              </a:solidFill>
              <a:cs typeface="Arial" panose="020B0604020202020204" pitchFamily="34" charset="0"/>
            </a:endParaRPr>
          </a:p>
          <a:p>
            <a:pPr marL="173736" indent="-173736">
              <a:spcBef>
                <a:spcPts val="1584"/>
              </a:spcBef>
              <a:buFont typeface="Wingdings" panose="05000000000000000000" pitchFamily="2" charset="2"/>
              <a:buChar char="§"/>
            </a:pPr>
            <a:r>
              <a:rPr lang="en-US" sz="3600" dirty="0" smtClean="0">
                <a:solidFill>
                  <a:schemeClr val="accent4">
                    <a:lumMod val="25000"/>
                  </a:schemeClr>
                </a:solidFill>
                <a:cs typeface="Arial" panose="020B0604020202020204" pitchFamily="34" charset="0"/>
              </a:rPr>
              <a:t>Examples of air cargo contamination. </a:t>
            </a:r>
          </a:p>
          <a:p>
            <a:pPr marL="173736" indent="-173736">
              <a:spcBef>
                <a:spcPts val="1584"/>
              </a:spcBef>
              <a:buFont typeface="Wingdings" panose="05000000000000000000" pitchFamily="2" charset="2"/>
              <a:buChar char="§"/>
            </a:pPr>
            <a:endParaRPr lang="en-US" sz="3600" dirty="0">
              <a:solidFill>
                <a:schemeClr val="accent4">
                  <a:lumMod val="25000"/>
                </a:schemeClr>
              </a:solidFill>
              <a:cs typeface="Arial" panose="020B0604020202020204" pitchFamily="34" charset="0"/>
            </a:endParaRPr>
          </a:p>
          <a:p>
            <a:pPr marL="173736" indent="-173736">
              <a:spcBef>
                <a:spcPts val="1584"/>
              </a:spcBef>
              <a:buFont typeface="Wingdings" panose="05000000000000000000" pitchFamily="2" charset="2"/>
              <a:buChar char="§"/>
            </a:pPr>
            <a:r>
              <a:rPr lang="en-US" sz="3600" dirty="0" smtClean="0">
                <a:solidFill>
                  <a:schemeClr val="accent4">
                    <a:lumMod val="25000"/>
                  </a:schemeClr>
                </a:solidFill>
                <a:cs typeface="Arial" panose="020B0604020202020204" pitchFamily="34" charset="0"/>
              </a:rPr>
              <a:t>Ways to prevent it.</a:t>
            </a:r>
          </a:p>
        </p:txBody>
      </p:sp>
    </p:spTree>
    <p:extLst>
      <p:ext uri="{BB962C8B-B14F-4D97-AF65-F5344CB8AC3E}">
        <p14:creationId xmlns:p14="http://schemas.microsoft.com/office/powerpoint/2010/main" val="694454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3</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What is Pest Contamination?</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224945"/>
            <a:ext cx="8652680" cy="4975721"/>
          </a:xfrm>
          <a:prstGeom prst="rect">
            <a:avLst/>
          </a:prstGeom>
          <a:noFill/>
        </p:spPr>
        <p:txBody>
          <a:bodyPr wrap="square" rtlCol="0">
            <a:spAutoFit/>
          </a:bodyPr>
          <a:lstStyle/>
          <a:p>
            <a:pPr lvl="1">
              <a:spcBef>
                <a:spcPts val="1584"/>
              </a:spcBef>
            </a:pPr>
            <a:r>
              <a:rPr lang="en-US" sz="2800" dirty="0" smtClean="0">
                <a:solidFill>
                  <a:schemeClr val="accent4">
                    <a:lumMod val="25000"/>
                  </a:schemeClr>
                </a:solidFill>
                <a:cs typeface="Arial" panose="020B0604020202020204" pitchFamily="34" charset="0"/>
              </a:rPr>
              <a:t>	Visible forms of animals, insects or other invertebrates (alive or dead, in any lifecycle stage, including egg casings or rafts), or any organic material of animal origin (including blood, bones, hair, flesh, secretions, excretions); viable or non-viable plants or plant products (including fruit, seeds, leaves, twigs, roots, bark); or other organic material, including fungi; or soil, or water; where such products are not the manifested cargo within the Cargo Transport Unit (i.e., container).</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016111" y="5324943"/>
            <a:ext cx="4985359" cy="430887"/>
          </a:xfrm>
          <a:prstGeom prst="rect">
            <a:avLst/>
          </a:prstGeom>
          <a:noFill/>
        </p:spPr>
        <p:txBody>
          <a:bodyPr wrap="square" rtlCol="0">
            <a:spAutoFit/>
          </a:bodyPr>
          <a:lstStyle/>
          <a:p>
            <a:r>
              <a:rPr lang="en-US" sz="1100" dirty="0" smtClean="0"/>
              <a:t>- IMO/ILO/UNECE. (2014, January).  Code of Practice for Packing of Cargo Transport Units (CTU Code).</a:t>
            </a:r>
            <a:endParaRPr lang="en-US" sz="1100" dirty="0"/>
          </a:p>
        </p:txBody>
      </p:sp>
    </p:spTree>
    <p:extLst>
      <p:ext uri="{BB962C8B-B14F-4D97-AF65-F5344CB8AC3E}">
        <p14:creationId xmlns:p14="http://schemas.microsoft.com/office/powerpoint/2010/main" val="21725858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4</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Impact</a:t>
            </a:r>
            <a:endParaRPr lang="en-US" dirty="0">
              <a:solidFill>
                <a:schemeClr val="accent1">
                  <a:lumMod val="50000"/>
                </a:schemeClr>
              </a:solidFill>
              <a:latin typeface="+mn-lt"/>
            </a:endParaRPr>
          </a:p>
        </p:txBody>
      </p:sp>
      <p:sp>
        <p:nvSpPr>
          <p:cNvPr id="5" name="TextBox 4"/>
          <p:cNvSpPr txBox="1">
            <a:spLocks noChangeAspect="1"/>
          </p:cNvSpPr>
          <p:nvPr/>
        </p:nvSpPr>
        <p:spPr>
          <a:xfrm>
            <a:off x="457199" y="1066800"/>
            <a:ext cx="8336071" cy="7417415"/>
          </a:xfrm>
          <a:prstGeom prst="rect">
            <a:avLst/>
          </a:prstGeom>
          <a:noFill/>
        </p:spPr>
        <p:txBody>
          <a:bodyPr wrap="square" rtlCol="0">
            <a:spAutoFit/>
          </a:bodyPr>
          <a:lstStyle/>
          <a:p>
            <a:pPr marL="173736"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Agriculture is the LARGEST industry and employment sector in the United States, with more than $1,000,000,000,000 (1 trillion) in economic activity annually.</a:t>
            </a:r>
          </a:p>
          <a:p>
            <a:pPr marL="173736"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The greatest risk to the success of this industry are exotic plant pests and foreign animal diseases.</a:t>
            </a:r>
          </a:p>
          <a:p>
            <a:pPr marL="173736"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Currently, invasive species cause an estimated $136,000,000,000 (136 billion) in lost agriculture revenue annually.</a:t>
            </a:r>
          </a:p>
          <a:p>
            <a:pPr marL="173736" indent="-173736">
              <a:spcBef>
                <a:spcPts val="1584"/>
              </a:spcBef>
              <a:buFont typeface="Wingdings" panose="05000000000000000000" pitchFamily="2" charset="2"/>
              <a:buChar char="§"/>
            </a:pPr>
            <a:endParaRPr lang="en-US" sz="3600" dirty="0" smtClean="0">
              <a:solidFill>
                <a:schemeClr val="accent4">
                  <a:lumMod val="25000"/>
                </a:schemeClr>
              </a:solidFill>
              <a:cs typeface="Arial" panose="020B0604020202020204" pitchFamily="34" charset="0"/>
            </a:endParaRPr>
          </a:p>
          <a:p>
            <a:pPr>
              <a:spcBef>
                <a:spcPts val="1584"/>
              </a:spcBef>
            </a:pPr>
            <a:r>
              <a:rPr lang="en-US" sz="3600" dirty="0" smtClean="0">
                <a:solidFill>
                  <a:schemeClr val="accent4">
                    <a:lumMod val="25000"/>
                  </a:schemeClr>
                </a:solidFill>
                <a:cs typeface="Arial" panose="020B0604020202020204" pitchFamily="34" charset="0"/>
              </a:rPr>
              <a:t> </a:t>
            </a:r>
          </a:p>
          <a:p>
            <a:pPr marL="173736" indent="-173736">
              <a:spcBef>
                <a:spcPts val="1584"/>
              </a:spcBef>
              <a:buFont typeface="Wingdings" panose="05000000000000000000" pitchFamily="2" charset="2"/>
              <a:buChar char="§"/>
            </a:pPr>
            <a:endParaRPr lang="en-US" sz="3600" dirty="0">
              <a:solidFill>
                <a:schemeClr val="accent4">
                  <a:lumMod val="25000"/>
                </a:schemeClr>
              </a:solidFill>
              <a:cs typeface="Arial" panose="020B0604020202020204" pitchFamily="34" charset="0"/>
            </a:endParaRPr>
          </a:p>
          <a:p>
            <a:pPr>
              <a:spcBef>
                <a:spcPts val="1584"/>
              </a:spcBef>
            </a:pPr>
            <a:endParaRPr lang="en-US" sz="36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19591959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5</a:t>
            </a:fld>
            <a:endParaRPr lang="en-US"/>
          </a:p>
        </p:txBody>
      </p:sp>
      <p:sp>
        <p:nvSpPr>
          <p:cNvPr id="5" name="Title 2"/>
          <p:cNvSpPr txBox="1">
            <a:spLocks/>
          </p:cNvSpPr>
          <p:nvPr/>
        </p:nvSpPr>
        <p:spPr>
          <a:xfrm>
            <a:off x="455613" y="182563"/>
            <a:ext cx="8226425" cy="125201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How Do Contaminants Affect You?</a:t>
            </a:r>
            <a:endParaRPr lang="en-US" dirty="0">
              <a:solidFill>
                <a:schemeClr val="accent1">
                  <a:lumMod val="50000"/>
                </a:schemeClr>
              </a:solidFill>
              <a:latin typeface="+mn-lt"/>
            </a:endParaRPr>
          </a:p>
        </p:txBody>
      </p:sp>
      <p:sp>
        <p:nvSpPr>
          <p:cNvPr id="2" name="Rectangle 1"/>
          <p:cNvSpPr/>
          <p:nvPr/>
        </p:nvSpPr>
        <p:spPr>
          <a:xfrm>
            <a:off x="455613" y="1651127"/>
            <a:ext cx="4572000" cy="3190617"/>
          </a:xfrm>
          <a:prstGeom prst="rect">
            <a:avLst/>
          </a:prstGeom>
        </p:spPr>
        <p:txBody>
          <a:bodyPr>
            <a:spAutoFit/>
          </a:bodyPr>
          <a:lstStyle/>
          <a:p>
            <a:pPr>
              <a:spcBef>
                <a:spcPts val="1584"/>
              </a:spcBef>
            </a:pPr>
            <a:r>
              <a:rPr lang="en-US" sz="3600" b="1" u="sng" dirty="0">
                <a:solidFill>
                  <a:schemeClr val="accent4">
                    <a:lumMod val="25000"/>
                  </a:schemeClr>
                </a:solidFill>
                <a:cs typeface="Arial" panose="020B0604020202020204" pitchFamily="34" charset="0"/>
              </a:rPr>
              <a:t>COSTLY</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Warehouse storage fees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Cleaning </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Fumigation</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Re-export charges</a:t>
            </a:r>
            <a:endParaRPr lang="en-US" sz="2800" dirty="0">
              <a:solidFill>
                <a:schemeClr val="accent4">
                  <a:lumMod val="25000"/>
                </a:schemeClr>
              </a:solidFill>
              <a:cs typeface="Arial" panose="020B0604020202020204"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3" y="1745627"/>
            <a:ext cx="3778570" cy="3201981"/>
          </a:xfrm>
          <a:prstGeom prst="rect">
            <a:avLst/>
          </a:prstGeom>
        </p:spPr>
      </p:pic>
    </p:spTree>
    <p:extLst>
      <p:ext uri="{BB962C8B-B14F-4D97-AF65-F5344CB8AC3E}">
        <p14:creationId xmlns:p14="http://schemas.microsoft.com/office/powerpoint/2010/main" val="39409348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6</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How Do Contaminants Affect You?</a:t>
            </a:r>
            <a:endParaRPr lang="en-US" dirty="0">
              <a:solidFill>
                <a:schemeClr val="accent1">
                  <a:lumMod val="50000"/>
                </a:schemeClr>
              </a:solidFill>
              <a:latin typeface="+mn-lt"/>
            </a:endParaRPr>
          </a:p>
        </p:txBody>
      </p:sp>
      <p:sp>
        <p:nvSpPr>
          <p:cNvPr id="5" name="TextBox 4"/>
          <p:cNvSpPr txBox="1">
            <a:spLocks noChangeAspect="1"/>
          </p:cNvSpPr>
          <p:nvPr/>
        </p:nvSpPr>
        <p:spPr>
          <a:xfrm>
            <a:off x="457199" y="1567841"/>
            <a:ext cx="4442346" cy="3129062"/>
          </a:xfrm>
          <a:prstGeom prst="rect">
            <a:avLst/>
          </a:prstGeom>
          <a:noFill/>
        </p:spPr>
        <p:txBody>
          <a:bodyPr wrap="square" rtlCol="0">
            <a:spAutoFit/>
          </a:bodyPr>
          <a:lstStyle/>
          <a:p>
            <a:pPr>
              <a:spcBef>
                <a:spcPts val="1584"/>
              </a:spcBef>
            </a:pPr>
            <a:r>
              <a:rPr lang="en-US" sz="3600" b="1" u="sng" dirty="0" smtClean="0">
                <a:solidFill>
                  <a:schemeClr val="accent4">
                    <a:lumMod val="25000"/>
                  </a:schemeClr>
                </a:solidFill>
                <a:cs typeface="Arial" panose="020B0604020202020204" pitchFamily="34" charset="0"/>
              </a:rPr>
              <a:t>TIME CONSUMING</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Delays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Cancelled deliveries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Loss of business</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9545" y="1692321"/>
            <a:ext cx="3904343" cy="3325349"/>
          </a:xfrm>
          <a:prstGeom prst="rect">
            <a:avLst/>
          </a:prstGeom>
        </p:spPr>
      </p:pic>
    </p:spTree>
    <p:extLst>
      <p:ext uri="{BB962C8B-B14F-4D97-AF65-F5344CB8AC3E}">
        <p14:creationId xmlns:p14="http://schemas.microsoft.com/office/powerpoint/2010/main" val="20019079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7</a:t>
            </a:fld>
            <a:endParaRPr lang="en-US"/>
          </a:p>
        </p:txBody>
      </p:sp>
      <p:sp>
        <p:nvSpPr>
          <p:cNvPr id="4" name="Title 1"/>
          <p:cNvSpPr txBox="1">
            <a:spLocks/>
          </p:cNvSpPr>
          <p:nvPr/>
        </p:nvSpPr>
        <p:spPr>
          <a:xfrm>
            <a:off x="300251" y="182563"/>
            <a:ext cx="855714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Bright Lights Attract Insects</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41344" y="5833673"/>
            <a:ext cx="2688609" cy="261610"/>
          </a:xfrm>
          <a:prstGeom prst="rect">
            <a:avLst/>
          </a:prstGeom>
          <a:noFill/>
        </p:spPr>
        <p:txBody>
          <a:bodyPr wrap="square" rtlCol="0">
            <a:spAutoFit/>
          </a:bodyPr>
          <a:lstStyle/>
          <a:p>
            <a:pPr lvl="0" algn="ctr"/>
            <a:r>
              <a:rPr lang="en-US" sz="1100" dirty="0" smtClean="0">
                <a:solidFill>
                  <a:prstClr val="black"/>
                </a:solidFill>
              </a:rPr>
              <a:t>Photo Credit: APTL Library</a:t>
            </a:r>
            <a:endParaRPr lang="en-US" sz="1100" dirty="0">
              <a:solidFill>
                <a:prstClr val="black"/>
              </a:solidFill>
            </a:endParaRPr>
          </a:p>
        </p:txBody>
      </p:sp>
      <p:pic>
        <p:nvPicPr>
          <p:cNvPr id="9" name="Picture 8" descr="Moth3"/>
          <p:cNvPicPr/>
          <p:nvPr/>
        </p:nvPicPr>
        <p:blipFill>
          <a:blip r:embed="rId3" cstate="print">
            <a:lum contrast="12000"/>
            <a:extLst>
              <a:ext uri="{28A0092B-C50C-407E-A947-70E740481C1C}">
                <a14:useLocalDpi xmlns:a14="http://schemas.microsoft.com/office/drawing/2010/main" val="0"/>
              </a:ext>
            </a:extLst>
          </a:blip>
          <a:srcRect l="20863" r="18707" b="33672"/>
          <a:stretch>
            <a:fillRect/>
          </a:stretch>
        </p:blipFill>
        <p:spPr bwMode="auto">
          <a:xfrm>
            <a:off x="457200" y="944380"/>
            <a:ext cx="8117173" cy="4781863"/>
          </a:xfrm>
          <a:prstGeom prst="rect">
            <a:avLst/>
          </a:prstGeom>
          <a:noFill/>
          <a:ln>
            <a:noFill/>
          </a:ln>
        </p:spPr>
      </p:pic>
    </p:spTree>
    <p:extLst>
      <p:ext uri="{BB962C8B-B14F-4D97-AF65-F5344CB8AC3E}">
        <p14:creationId xmlns:p14="http://schemas.microsoft.com/office/powerpoint/2010/main" val="37321394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8</a:t>
            </a:fld>
            <a:endParaRPr lang="en-US"/>
          </a:p>
        </p:txBody>
      </p:sp>
      <p:sp>
        <p:nvSpPr>
          <p:cNvPr id="4" name="Title 1"/>
          <p:cNvSpPr txBox="1">
            <a:spLocks/>
          </p:cNvSpPr>
          <p:nvPr/>
        </p:nvSpPr>
        <p:spPr>
          <a:xfrm>
            <a:off x="455613" y="182563"/>
            <a:ext cx="8226425" cy="884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dirty="0" smtClean="0">
                <a:solidFill>
                  <a:schemeClr val="accent1">
                    <a:lumMod val="50000"/>
                  </a:schemeClr>
                </a:solidFill>
                <a:latin typeface="+mn-lt"/>
              </a:rPr>
              <a:t>Loading Cargo at Night</a:t>
            </a:r>
            <a:endParaRPr lang="en-US" sz="38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6" name="TextBox 5"/>
          <p:cNvSpPr txBox="1">
            <a:spLocks noChangeAspect="1"/>
          </p:cNvSpPr>
          <p:nvPr/>
        </p:nvSpPr>
        <p:spPr>
          <a:xfrm>
            <a:off x="769336" y="1066800"/>
            <a:ext cx="7628188" cy="4072910"/>
          </a:xfrm>
          <a:prstGeom prst="rect">
            <a:avLst/>
          </a:prstGeom>
          <a:noFill/>
        </p:spPr>
        <p:txBody>
          <a:bodyPr wrap="square" rtlCol="0">
            <a:spAutoFit/>
          </a:bodyPr>
          <a:lstStyle/>
          <a:p>
            <a:pPr marL="914400" lvl="1" indent="-457200">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Bright lights will attract insects.  </a:t>
            </a:r>
          </a:p>
          <a:p>
            <a:pPr marL="914400" lvl="1" indent="-457200">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914400" lvl="1" indent="-457200">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Those insects will enter open cargo holds.</a:t>
            </a:r>
          </a:p>
          <a:p>
            <a:pPr marL="914400" lvl="1" indent="-457200">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914400" lvl="1" indent="-457200">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Keep doors closed, especially at night, when cargo is not being loaded or unloaded.</a:t>
            </a:r>
            <a:endParaRPr lang="en-US" sz="2800" dirty="0">
              <a:solidFill>
                <a:schemeClr val="accent4">
                  <a:lumMod val="25000"/>
                </a:schemeClr>
              </a:solidFill>
              <a:cs typeface="Arial" panose="020B0604020202020204" pitchFamily="34" charset="0"/>
            </a:endParaRP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11051577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9</a:t>
            </a:fld>
            <a:endParaRPr lang="en-US"/>
          </a:p>
        </p:txBody>
      </p:sp>
      <p:sp>
        <p:nvSpPr>
          <p:cNvPr id="4" name="Title 1"/>
          <p:cNvSpPr txBox="1">
            <a:spLocks/>
          </p:cNvSpPr>
          <p:nvPr/>
        </p:nvSpPr>
        <p:spPr>
          <a:xfrm>
            <a:off x="300251" y="182563"/>
            <a:ext cx="855714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Common Hitchhiking Pest</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4519" y="5703156"/>
            <a:ext cx="2688609" cy="261610"/>
          </a:xfrm>
          <a:prstGeom prst="rect">
            <a:avLst/>
          </a:prstGeom>
          <a:noFill/>
        </p:spPr>
        <p:txBody>
          <a:bodyPr wrap="square" rtlCol="0">
            <a:spAutoFit/>
          </a:bodyPr>
          <a:lstStyle/>
          <a:p>
            <a:pPr lvl="0" algn="ctr"/>
            <a:r>
              <a:rPr lang="en-US" sz="1100" dirty="0" smtClean="0">
                <a:solidFill>
                  <a:prstClr val="black"/>
                </a:solidFill>
              </a:rPr>
              <a:t>Photo Credit: Port of Alexandria Bay</a:t>
            </a:r>
            <a:endParaRPr lang="en-US" sz="1100" dirty="0">
              <a:solidFill>
                <a:prstClr val="black"/>
              </a:solidFill>
            </a:endParaRPr>
          </a:p>
        </p:txBody>
      </p:sp>
      <p:pic>
        <p:nvPicPr>
          <p:cNvPr id="1026" name="Picture 2" descr="best grasshopper"/>
          <p:cNvPicPr>
            <a:picLocks noChangeAspect="1" noChangeArrowheads="1"/>
          </p:cNvPicPr>
          <p:nvPr/>
        </p:nvPicPr>
        <p:blipFill rotWithShape="1">
          <a:blip r:embed="rId3">
            <a:extLst>
              <a:ext uri="{28A0092B-C50C-407E-A947-70E740481C1C}">
                <a14:useLocalDpi xmlns:a14="http://schemas.microsoft.com/office/drawing/2010/main" val="0"/>
              </a:ext>
            </a:extLst>
          </a:blip>
          <a:srcRect t="8631" b="11799"/>
          <a:stretch/>
        </p:blipFill>
        <p:spPr bwMode="auto">
          <a:xfrm>
            <a:off x="457200" y="1066801"/>
            <a:ext cx="7967272" cy="463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24718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10</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dirty="0">
              <a:solidFill>
                <a:schemeClr val="tx2">
                  <a:lumMod val="90000"/>
                  <a:lumOff val="10000"/>
                </a:schemeClr>
              </a:solidFill>
              <a:latin typeface="+mn-lt"/>
            </a:endParaRPr>
          </a:p>
        </p:txBody>
      </p:sp>
      <p:sp>
        <p:nvSpPr>
          <p:cNvPr id="5" name="TextBox 4"/>
          <p:cNvSpPr txBox="1">
            <a:spLocks noChangeAspect="1"/>
          </p:cNvSpPr>
          <p:nvPr/>
        </p:nvSpPr>
        <p:spPr>
          <a:xfrm>
            <a:off x="174735" y="1183069"/>
            <a:ext cx="8817389" cy="6186309"/>
          </a:xfrm>
          <a:prstGeom prst="rect">
            <a:avLst/>
          </a:prstGeom>
          <a:noFill/>
        </p:spPr>
        <p:txBody>
          <a:bodyPr wrap="square" rtlCol="0">
            <a:spAutoFit/>
          </a:bodyPr>
          <a:lstStyle/>
          <a:p>
            <a:pPr lvl="1">
              <a:spcBef>
                <a:spcPts val="1584"/>
              </a:spcBef>
            </a:pPr>
            <a:r>
              <a:rPr lang="en-US" sz="2800" dirty="0" smtClean="0">
                <a:solidFill>
                  <a:schemeClr val="accent4">
                    <a:lumMod val="25000"/>
                  </a:schemeClr>
                </a:solidFill>
                <a:cs typeface="Arial" panose="020B0604020202020204" pitchFamily="34" charset="0"/>
              </a:rPr>
              <a:t>If contaminants are found the following may be required:</a:t>
            </a:r>
          </a:p>
          <a:p>
            <a:pPr lvl="1">
              <a:spcBef>
                <a:spcPts val="1584"/>
              </a:spcBef>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Cleaning of hold including “cans” and “cookie sheets”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Fumigation</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Immediate Export</a:t>
            </a:r>
          </a:p>
          <a:p>
            <a:pPr marL="1088136" lvl="2" indent="-173736">
              <a:spcBef>
                <a:spcPts val="1584"/>
              </a:spcBef>
              <a:buFont typeface="Wingdings" panose="05000000000000000000" pitchFamily="2" charset="2"/>
              <a:buChar char="§"/>
            </a:pPr>
            <a:endParaRPr lang="en-US" sz="2800" dirty="0">
              <a:solidFill>
                <a:schemeClr val="accent4">
                  <a:lumMod val="25000"/>
                </a:schemeClr>
              </a:solidFill>
              <a:cs typeface="Arial" panose="020B0604020202020204" pitchFamily="34" charset="0"/>
            </a:endParaRPr>
          </a:p>
          <a:p>
            <a:pPr lvl="2">
              <a:spcBef>
                <a:spcPts val="1584"/>
              </a:spcBef>
            </a:pPr>
            <a:r>
              <a:rPr lang="en-US" sz="2800" dirty="0" smtClean="0">
                <a:solidFill>
                  <a:schemeClr val="accent4">
                    <a:lumMod val="25000"/>
                  </a:schemeClr>
                </a:solidFill>
                <a:cs typeface="Arial" panose="020B0604020202020204" pitchFamily="34" charset="0"/>
              </a:rPr>
              <a:t>To avoid these costs and delays…</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lvl="1">
              <a:spcBef>
                <a:spcPts val="1584"/>
              </a:spcBef>
            </a:pPr>
            <a:endParaRPr lang="en-US" sz="2800" dirty="0" smtClean="0">
              <a:solidFill>
                <a:schemeClr val="accent4">
                  <a:lumMod val="25000"/>
                </a:schemeClr>
              </a:solidFill>
              <a:cs typeface="Arial" panose="020B0604020202020204" pitchFamily="34" charset="0"/>
            </a:endParaRP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6"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chemeClr val="accent1">
                    <a:lumMod val="50000"/>
                  </a:schemeClr>
                </a:solidFill>
                <a:cs typeface="Arial" panose="020B0604020202020204" pitchFamily="34" charset="0"/>
              </a:rPr>
              <a:t>Pest Contaminants May Require</a:t>
            </a:r>
            <a:r>
              <a:rPr lang="en-US" sz="3800" dirty="0" smtClean="0">
                <a:solidFill>
                  <a:schemeClr val="accent1">
                    <a:lumMod val="50000"/>
                  </a:schemeClr>
                </a:solidFill>
                <a:latin typeface="+mn-lt"/>
              </a:rPr>
              <a:t> Action</a:t>
            </a:r>
          </a:p>
          <a:p>
            <a:pPr algn="ctr"/>
            <a:endParaRPr lang="en-US" sz="3800" dirty="0" smtClean="0">
              <a:solidFill>
                <a:schemeClr val="accent1">
                  <a:lumMod val="50000"/>
                </a:schemeClr>
              </a:solidFill>
              <a:latin typeface="+mn-lt"/>
            </a:endParaRPr>
          </a:p>
          <a:p>
            <a:pPr algn="ctr"/>
            <a:endParaRPr lang="en-US" sz="3800" dirty="0">
              <a:solidFill>
                <a:schemeClr val="accent1">
                  <a:lumMod val="50000"/>
                </a:schemeClr>
              </a:solidFill>
              <a:latin typeface="+mn-lt"/>
            </a:endParaRPr>
          </a:p>
        </p:txBody>
      </p:sp>
    </p:spTree>
    <p:extLst>
      <p:ext uri="{BB962C8B-B14F-4D97-AF65-F5344CB8AC3E}">
        <p14:creationId xmlns:p14="http://schemas.microsoft.com/office/powerpoint/2010/main" val="7267996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11</a:t>
            </a:fld>
            <a:endParaRPr lang="en-US"/>
          </a:p>
        </p:txBody>
      </p:sp>
      <p:sp>
        <p:nvSpPr>
          <p:cNvPr id="4" name="Title 1"/>
          <p:cNvSpPr txBox="1">
            <a:spLocks/>
          </p:cNvSpPr>
          <p:nvPr/>
        </p:nvSpPr>
        <p:spPr>
          <a:xfrm>
            <a:off x="455613" y="182563"/>
            <a:ext cx="8226425" cy="884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dirty="0" smtClean="0">
                <a:solidFill>
                  <a:schemeClr val="accent1">
                    <a:lumMod val="50000"/>
                  </a:schemeClr>
                </a:solidFill>
                <a:latin typeface="+mn-lt"/>
              </a:rPr>
              <a:t>Ensure Cargo Holds Start Clean</a:t>
            </a:r>
          </a:p>
          <a:p>
            <a:pPr algn="ctr"/>
            <a:endParaRPr lang="en-US" sz="3800" dirty="0" smtClean="0">
              <a:solidFill>
                <a:schemeClr val="accent1">
                  <a:lumMod val="50000"/>
                </a:schemeClr>
              </a:solidFill>
              <a:latin typeface="+mn-lt"/>
            </a:endParaRPr>
          </a:p>
          <a:p>
            <a:pPr algn="ctr"/>
            <a:endParaRPr lang="en-US" sz="38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554730" y="5680942"/>
            <a:ext cx="3845491" cy="261610"/>
          </a:xfrm>
          <a:prstGeom prst="rect">
            <a:avLst/>
          </a:prstGeom>
          <a:noFill/>
        </p:spPr>
        <p:txBody>
          <a:bodyPr wrap="square" rtlCol="0">
            <a:spAutoFit/>
          </a:bodyPr>
          <a:lstStyle/>
          <a:p>
            <a:r>
              <a:rPr lang="en-US" sz="1100" dirty="0" smtClean="0"/>
              <a:t>Photo Credit: APTL Library</a:t>
            </a:r>
            <a:endParaRPr lang="en-US" sz="11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372" y="806594"/>
            <a:ext cx="7764905" cy="4890541"/>
          </a:xfrm>
          <a:prstGeom prst="rect">
            <a:avLst/>
          </a:prstGeom>
        </p:spPr>
      </p:pic>
    </p:spTree>
    <p:extLst>
      <p:ext uri="{BB962C8B-B14F-4D97-AF65-F5344CB8AC3E}">
        <p14:creationId xmlns:p14="http://schemas.microsoft.com/office/powerpoint/2010/main" val="29821233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12</a:t>
            </a:fld>
            <a:endParaRPr lang="en-US"/>
          </a:p>
        </p:txBody>
      </p:sp>
      <p:sp>
        <p:nvSpPr>
          <p:cNvPr id="4" name="Title 1"/>
          <p:cNvSpPr txBox="1">
            <a:spLocks/>
          </p:cNvSpPr>
          <p:nvPr/>
        </p:nvSpPr>
        <p:spPr>
          <a:xfrm>
            <a:off x="137786" y="182563"/>
            <a:ext cx="8880953" cy="107004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dirty="0" smtClean="0">
                <a:solidFill>
                  <a:schemeClr val="accent1">
                    <a:lumMod val="50000"/>
                  </a:schemeClr>
                </a:solidFill>
                <a:latin typeface="+mn-lt"/>
              </a:rPr>
              <a:t>Keep Vegetation Near Facilities Mowed</a:t>
            </a:r>
            <a:endParaRPr lang="en-US" sz="38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2818356" y="5833614"/>
            <a:ext cx="3845491" cy="261610"/>
          </a:xfrm>
          <a:prstGeom prst="rect">
            <a:avLst/>
          </a:prstGeom>
          <a:noFill/>
        </p:spPr>
        <p:txBody>
          <a:bodyPr wrap="square" rtlCol="0">
            <a:spAutoFit/>
          </a:bodyPr>
          <a:lstStyle/>
          <a:p>
            <a:r>
              <a:rPr lang="en-US" sz="1100" dirty="0" smtClean="0"/>
              <a:t>Photo Credit:</a:t>
            </a:r>
            <a:endParaRPr lang="en-US" sz="11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512" y="799653"/>
            <a:ext cx="7429500" cy="5033961"/>
          </a:xfrm>
          <a:prstGeom prst="rect">
            <a:avLst/>
          </a:prstGeom>
        </p:spPr>
      </p:pic>
    </p:spTree>
    <p:extLst>
      <p:ext uri="{BB962C8B-B14F-4D97-AF65-F5344CB8AC3E}">
        <p14:creationId xmlns:p14="http://schemas.microsoft.com/office/powerpoint/2010/main" val="41026708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13</a:t>
            </a:fld>
            <a:endParaRPr lang="en-US"/>
          </a:p>
        </p:txBody>
      </p:sp>
      <p:sp>
        <p:nvSpPr>
          <p:cNvPr id="4" name="Title 1"/>
          <p:cNvSpPr txBox="1">
            <a:spLocks/>
          </p:cNvSpPr>
          <p:nvPr/>
        </p:nvSpPr>
        <p:spPr>
          <a:xfrm>
            <a:off x="455613" y="182563"/>
            <a:ext cx="843786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Keep Your Cargo and Aircraft Clean</a:t>
            </a:r>
            <a:endParaRPr lang="en-US" dirty="0">
              <a:solidFill>
                <a:schemeClr val="accent1">
                  <a:lumMod val="50000"/>
                </a:schemeClr>
              </a:solidFill>
              <a:latin typeface="+mn-lt"/>
            </a:endParaRPr>
          </a:p>
        </p:txBody>
      </p:sp>
      <p:sp>
        <p:nvSpPr>
          <p:cNvPr id="5" name="TextBox 4"/>
          <p:cNvSpPr txBox="1">
            <a:spLocks noChangeAspect="1"/>
          </p:cNvSpPr>
          <p:nvPr/>
        </p:nvSpPr>
        <p:spPr>
          <a:xfrm>
            <a:off x="163772" y="936847"/>
            <a:ext cx="8817389" cy="7048083"/>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Sweep, vacuum, or wash air freight containers, “</a:t>
            </a:r>
            <a:r>
              <a:rPr lang="en-US" sz="2800" dirty="0" smtClean="0">
                <a:cs typeface="Arial" panose="020B0604020202020204" pitchFamily="34" charset="0"/>
              </a:rPr>
              <a:t>cans” and cargo aircraft pallets, “cookie sheets” </a:t>
            </a:r>
            <a:r>
              <a:rPr lang="en-US" sz="2800" dirty="0" smtClean="0">
                <a:solidFill>
                  <a:schemeClr val="accent4">
                    <a:lumMod val="25000"/>
                  </a:schemeClr>
                </a:solidFill>
                <a:cs typeface="Arial" panose="020B0604020202020204" pitchFamily="34" charset="0"/>
              </a:rPr>
              <a:t>prior to loading.</a:t>
            </a: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a:solidFill>
                  <a:schemeClr val="accent4">
                    <a:lumMod val="25000"/>
                  </a:schemeClr>
                </a:solidFill>
                <a:cs typeface="Arial" panose="020B0604020202020204" pitchFamily="34" charset="0"/>
              </a:rPr>
              <a:t>Keep vegetation around loading areas mowed</a:t>
            </a:r>
            <a:r>
              <a:rPr lang="en-US" sz="2800" dirty="0" smtClean="0">
                <a:solidFill>
                  <a:schemeClr val="accent4">
                    <a:lumMod val="25000"/>
                  </a:schemeClr>
                </a:solidFill>
                <a:cs typeface="Arial" panose="020B0604020202020204" pitchFamily="34" charset="0"/>
              </a:rPr>
              <a:t>.</a:t>
            </a:r>
          </a:p>
          <a:p>
            <a:pPr marL="630936" lvl="1" indent="-173736">
              <a:spcBef>
                <a:spcPts val="1584"/>
              </a:spcBef>
              <a:buFont typeface="Wingdings" panose="05000000000000000000" pitchFamily="2" charset="2"/>
              <a:buChar char="§"/>
            </a:pP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Avoid loading when insects </a:t>
            </a:r>
            <a:r>
              <a:rPr lang="en-US" sz="2800" dirty="0">
                <a:solidFill>
                  <a:schemeClr val="accent4">
                    <a:lumMod val="25000"/>
                  </a:schemeClr>
                </a:solidFill>
                <a:cs typeface="Arial" panose="020B0604020202020204" pitchFamily="34" charset="0"/>
              </a:rPr>
              <a:t>are swarming</a:t>
            </a:r>
            <a:r>
              <a:rPr lang="en-US" sz="2800" dirty="0" smtClean="0">
                <a:solidFill>
                  <a:schemeClr val="accent4">
                    <a:lumMod val="25000"/>
                  </a:schemeClr>
                </a:solidFill>
                <a:cs typeface="Arial" panose="020B0604020202020204" pitchFamily="34" charset="0"/>
              </a:rPr>
              <a:t>.</a:t>
            </a: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19642889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14</a:t>
            </a:fld>
            <a:endParaRPr lang="en-US"/>
          </a:p>
        </p:txBody>
      </p:sp>
      <p:sp>
        <p:nvSpPr>
          <p:cNvPr id="4" name="Title 1"/>
          <p:cNvSpPr txBox="1">
            <a:spLocks/>
          </p:cNvSpPr>
          <p:nvPr/>
        </p:nvSpPr>
        <p:spPr>
          <a:xfrm>
            <a:off x="300251" y="182563"/>
            <a:ext cx="855714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200" dirty="0" smtClean="0">
                <a:solidFill>
                  <a:schemeClr val="accent1">
                    <a:lumMod val="50000"/>
                  </a:schemeClr>
                </a:solidFill>
                <a:latin typeface="+mn-lt"/>
              </a:rPr>
              <a:t>Weed Seeds Stuck to Wood Packaging</a:t>
            </a:r>
            <a:endParaRPr lang="en-US" sz="42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733947"/>
            <a:ext cx="2688609" cy="261610"/>
          </a:xfrm>
          <a:prstGeom prst="rect">
            <a:avLst/>
          </a:prstGeom>
          <a:noFill/>
        </p:spPr>
        <p:txBody>
          <a:bodyPr wrap="square" rtlCol="0">
            <a:spAutoFit/>
          </a:bodyPr>
          <a:lstStyle/>
          <a:p>
            <a:pPr lvl="0" algn="ctr"/>
            <a:r>
              <a:rPr lang="en-US" sz="1100" dirty="0" smtClean="0">
                <a:solidFill>
                  <a:prstClr val="black"/>
                </a:solidFill>
              </a:rPr>
              <a:t>Photo Credit: Seattle Field Office</a:t>
            </a:r>
            <a:endParaRPr lang="en-US" sz="1100" dirty="0">
              <a:solidFill>
                <a:prstClr val="black"/>
              </a:solidFill>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4943"/>
          <a:stretch/>
        </p:blipFill>
        <p:spPr>
          <a:xfrm>
            <a:off x="455613" y="900752"/>
            <a:ext cx="3829005" cy="4799878"/>
          </a:xfrm>
          <a:prstGeom prst="rect">
            <a:avLst/>
          </a:prstGeom>
          <a:ln w="38100">
            <a:solidFill>
              <a:schemeClr val="tx1"/>
            </a:solidFill>
          </a:ln>
          <a:effectLst>
            <a:outerShdw blurRad="50800" dist="38100" dir="2700000" algn="tl" rotWithShape="0">
              <a:prstClr val="black">
                <a:alpha val="40000"/>
              </a:prstClr>
            </a:outerShdw>
          </a:effectLst>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r="18450"/>
          <a:stretch/>
        </p:blipFill>
        <p:spPr>
          <a:xfrm>
            <a:off x="4461579" y="900752"/>
            <a:ext cx="4160278" cy="4799878"/>
          </a:xfrm>
          <a:prstGeom prst="rect">
            <a:avLst/>
          </a:prstGeom>
          <a:ln w="38100">
            <a:solidFill>
              <a:schemeClr val="tx1"/>
            </a:solidFill>
          </a:ln>
          <a:effectLst>
            <a:outerShdw blurRad="50800" dist="38100" dir="2700000" algn="tl" rotWithShape="0">
              <a:prstClr val="black">
                <a:alpha val="40000"/>
              </a:prstClr>
            </a:outerShdw>
          </a:effectLst>
        </p:spPr>
      </p:pic>
      <p:sp>
        <p:nvSpPr>
          <p:cNvPr id="6" name="Oval 5"/>
          <p:cNvSpPr/>
          <p:nvPr/>
        </p:nvSpPr>
        <p:spPr>
          <a:xfrm>
            <a:off x="1618553" y="2439991"/>
            <a:ext cx="1503124" cy="108976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800600" y="3514644"/>
            <a:ext cx="3482236" cy="101719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Up Arrow 9"/>
          <p:cNvSpPr/>
          <p:nvPr/>
        </p:nvSpPr>
        <p:spPr>
          <a:xfrm rot="21371673">
            <a:off x="6422065" y="4533140"/>
            <a:ext cx="342782" cy="1465720"/>
          </a:xfrm>
          <a:prstGeom prst="upArrow">
            <a:avLst>
              <a:gd name="adj1" fmla="val 32895"/>
              <a:gd name="adj2" fmla="val 10131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 Arrow 10"/>
          <p:cNvSpPr/>
          <p:nvPr/>
        </p:nvSpPr>
        <p:spPr>
          <a:xfrm rot="3958665">
            <a:off x="792318" y="2863902"/>
            <a:ext cx="465749" cy="1422308"/>
          </a:xfrm>
          <a:prstGeom prst="upArrow">
            <a:avLst>
              <a:gd name="adj1" fmla="val 23442"/>
              <a:gd name="adj2" fmla="val 95234"/>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31063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15</a:t>
            </a:fld>
            <a:endParaRPr lang="en-US"/>
          </a:p>
        </p:txBody>
      </p:sp>
      <p:sp>
        <p:nvSpPr>
          <p:cNvPr id="4" name="Title 1"/>
          <p:cNvSpPr txBox="1">
            <a:spLocks/>
          </p:cNvSpPr>
          <p:nvPr/>
        </p:nvSpPr>
        <p:spPr>
          <a:xfrm>
            <a:off x="300251" y="182563"/>
            <a:ext cx="855714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smtClean="0">
                <a:solidFill>
                  <a:schemeClr val="accent1">
                    <a:lumMod val="50000"/>
                  </a:schemeClr>
                </a:solidFill>
                <a:latin typeface="+mn-lt"/>
              </a:rPr>
              <a:t>Vacuuming Weed Seeds from Wood Packing</a:t>
            </a:r>
            <a:endParaRPr lang="en-US" sz="36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2654490" y="5367363"/>
            <a:ext cx="3848668" cy="261610"/>
          </a:xfrm>
          <a:prstGeom prst="rect">
            <a:avLst/>
          </a:prstGeom>
          <a:noFill/>
        </p:spPr>
        <p:txBody>
          <a:bodyPr wrap="square" rtlCol="0">
            <a:spAutoFit/>
          </a:bodyPr>
          <a:lstStyle/>
          <a:p>
            <a:pPr algn="ctr"/>
            <a:r>
              <a:rPr lang="en-US" sz="1100" dirty="0" smtClean="0"/>
              <a:t>Photo Credit: Port of International Falls</a:t>
            </a:r>
            <a:endParaRPr lang="en-US" sz="11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926055"/>
            <a:ext cx="3910084" cy="44792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0114" y="926055"/>
            <a:ext cx="4107976" cy="44375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260211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a:xfrm>
            <a:off x="457200" y="255588"/>
            <a:ext cx="8229600" cy="10668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mtClean="0"/>
              <a:t>For More Information Contact:</a:t>
            </a:r>
            <a:endParaRPr lang="en-US" b="1" dirty="0" smtClean="0"/>
          </a:p>
        </p:txBody>
      </p:sp>
      <p:sp>
        <p:nvSpPr>
          <p:cNvPr id="4" name="Rectangle 5"/>
          <p:cNvSpPr txBox="1">
            <a:spLocks noChangeArrowheads="1"/>
          </p:cNvSpPr>
          <p:nvPr/>
        </p:nvSpPr>
        <p:spPr>
          <a:xfrm>
            <a:off x="457200" y="979137"/>
            <a:ext cx="8229600" cy="50263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Wingdings" pitchFamily="2" charset="2"/>
              <a:buNone/>
              <a:tabLst>
                <a:tab pos="1379538" algn="l"/>
              </a:tabLst>
            </a:pPr>
            <a:r>
              <a:rPr lang="en-US" sz="2400" dirty="0" smtClean="0"/>
              <a:t>Department of Homeland Security</a:t>
            </a:r>
          </a:p>
          <a:p>
            <a:pPr algn="ctr">
              <a:buFont typeface="Wingdings" pitchFamily="2" charset="2"/>
              <a:buNone/>
              <a:tabLst>
                <a:tab pos="1379538" algn="l"/>
              </a:tabLst>
            </a:pPr>
            <a:r>
              <a:rPr lang="en-US" sz="2400" dirty="0" smtClean="0"/>
              <a:t>U.S. Customs and Border Protection</a:t>
            </a:r>
          </a:p>
          <a:p>
            <a:pPr algn="ctr">
              <a:buFont typeface="Wingdings" pitchFamily="2" charset="2"/>
              <a:buNone/>
              <a:tabLst>
                <a:tab pos="1379538" algn="l"/>
              </a:tabLst>
            </a:pPr>
            <a:r>
              <a:rPr lang="en-US" sz="2400" dirty="0" smtClean="0"/>
              <a:t>Office of Field Operations</a:t>
            </a:r>
          </a:p>
          <a:p>
            <a:pPr algn="ctr">
              <a:buFont typeface="Wingdings" pitchFamily="2" charset="2"/>
              <a:buNone/>
              <a:tabLst>
                <a:tab pos="1379538" algn="l"/>
              </a:tabLst>
            </a:pPr>
            <a:r>
              <a:rPr lang="en-US" sz="2400" dirty="0" smtClean="0"/>
              <a:t>Agriculture Programs and Trade Liaison</a:t>
            </a:r>
          </a:p>
          <a:p>
            <a:pPr>
              <a:buFont typeface="Wingdings" pitchFamily="2" charset="2"/>
              <a:buNone/>
              <a:tabLst>
                <a:tab pos="1379538" algn="l"/>
              </a:tabLst>
            </a:pPr>
            <a:r>
              <a:rPr lang="en-US" sz="2400" dirty="0" smtClean="0"/>
              <a:t>  </a:t>
            </a:r>
          </a:p>
          <a:p>
            <a:pPr>
              <a:buFont typeface="Wingdings" pitchFamily="2" charset="2"/>
              <a:buNone/>
              <a:tabLst>
                <a:tab pos="1379538" algn="l"/>
              </a:tabLst>
            </a:pPr>
            <a:r>
              <a:rPr lang="en-US" sz="2400" dirty="0" smtClean="0"/>
              <a:t>APTL Program Manager - Safeguarding</a:t>
            </a:r>
          </a:p>
          <a:p>
            <a:pPr>
              <a:buFont typeface="Wingdings" pitchFamily="2" charset="2"/>
              <a:buNone/>
              <a:tabLst>
                <a:tab pos="1379538" algn="l"/>
              </a:tabLst>
            </a:pPr>
            <a:r>
              <a:rPr lang="en-US" sz="2400" dirty="0" smtClean="0"/>
              <a:t>Office:	(202) 344-3298</a:t>
            </a:r>
          </a:p>
          <a:p>
            <a:pPr>
              <a:buFont typeface="Wingdings" pitchFamily="2" charset="2"/>
              <a:buNone/>
              <a:tabLst>
                <a:tab pos="1379538" algn="l"/>
              </a:tabLst>
            </a:pPr>
            <a:r>
              <a:rPr lang="en-US" sz="2400" dirty="0" smtClean="0"/>
              <a:t>Address:	DHS, CBP, OFO, APTL  </a:t>
            </a:r>
          </a:p>
          <a:p>
            <a:pPr>
              <a:buFont typeface="Wingdings" pitchFamily="2" charset="2"/>
              <a:buNone/>
              <a:tabLst>
                <a:tab pos="1379538" algn="l"/>
              </a:tabLst>
            </a:pPr>
            <a:r>
              <a:rPr lang="en-US" sz="2400" dirty="0" smtClean="0"/>
              <a:t>		1300 Pennsylvania Ave., NW</a:t>
            </a:r>
          </a:p>
          <a:p>
            <a:pPr>
              <a:buFont typeface="Wingdings" pitchFamily="2" charset="2"/>
              <a:buNone/>
              <a:tabLst>
                <a:tab pos="1379538" algn="l"/>
              </a:tabLst>
            </a:pPr>
            <a:r>
              <a:rPr lang="en-US" sz="2400" dirty="0" smtClean="0"/>
              <a:t>		Room 2.5B</a:t>
            </a:r>
          </a:p>
          <a:p>
            <a:pPr>
              <a:buFont typeface="Wingdings" pitchFamily="2" charset="2"/>
              <a:buNone/>
              <a:tabLst>
                <a:tab pos="1379538" algn="l"/>
              </a:tabLst>
            </a:pPr>
            <a:r>
              <a:rPr lang="en-US" sz="2400" dirty="0" smtClean="0"/>
              <a:t>		Washington, D.C.  20229</a:t>
            </a:r>
          </a:p>
        </p:txBody>
      </p:sp>
      <p:sp>
        <p:nvSpPr>
          <p:cNvPr id="5" name="Slide Number Placeholder 4"/>
          <p:cNvSpPr>
            <a:spLocks noGrp="1"/>
          </p:cNvSpPr>
          <p:nvPr>
            <p:ph type="sldNum" sz="quarter" idx="12"/>
          </p:nvPr>
        </p:nvSpPr>
        <p:spPr/>
        <p:txBody>
          <a:bodyPr/>
          <a:lstStyle/>
          <a:p>
            <a:fld id="{EDBFFE06-F283-421B-BFA0-5ECC406415F6}" type="slidenum">
              <a:rPr lang="en-US" smtClean="0"/>
              <a:t>16</a:t>
            </a:fld>
            <a:endParaRPr lang="en-US"/>
          </a:p>
        </p:txBody>
      </p:sp>
    </p:spTree>
    <p:extLst>
      <p:ext uri="{BB962C8B-B14F-4D97-AF65-F5344CB8AC3E}">
        <p14:creationId xmlns:p14="http://schemas.microsoft.com/office/powerpoint/2010/main" val="14869247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lltimesnewroman">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utreachPPT.potx" id="{3176AE7C-6AC6-461E-A073-DFEB1AC29AD1}" vid="{025868FD-687F-4A4B-88AF-3BBFE1C86AF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OutreachPPT</Template>
  <TotalTime>2627</TotalTime>
  <Words>411</Words>
  <Application>Microsoft Office PowerPoint</Application>
  <PresentationFormat>On-screen Show (4:3)</PresentationFormat>
  <Paragraphs>123</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U.S. Customs &amp; Border Protection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RODRIGUEZ, IRMA P</dc:creator>
  <cp:lastModifiedBy>SERVER</cp:lastModifiedBy>
  <cp:revision>153</cp:revision>
  <cp:lastPrinted>2017-07-18T12:41:46Z</cp:lastPrinted>
  <dcterms:created xsi:type="dcterms:W3CDTF">2016-03-22T16:58:50Z</dcterms:created>
  <dcterms:modified xsi:type="dcterms:W3CDTF">2019-05-14T20:18:54Z</dcterms:modified>
</cp:coreProperties>
</file>