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2"/>
  </p:notesMasterIdLst>
  <p:handoutMasterIdLst>
    <p:handoutMasterId r:id="rId33"/>
  </p:handoutMasterIdLst>
  <p:sldIdLst>
    <p:sldId id="256" r:id="rId2"/>
    <p:sldId id="257" r:id="rId3"/>
    <p:sldId id="367" r:id="rId4"/>
    <p:sldId id="258" r:id="rId5"/>
    <p:sldId id="380" r:id="rId6"/>
    <p:sldId id="346" r:id="rId7"/>
    <p:sldId id="341" r:id="rId8"/>
    <p:sldId id="342" r:id="rId9"/>
    <p:sldId id="348" r:id="rId10"/>
    <p:sldId id="355" r:id="rId11"/>
    <p:sldId id="368" r:id="rId12"/>
    <p:sldId id="369" r:id="rId13"/>
    <p:sldId id="351" r:id="rId14"/>
    <p:sldId id="378" r:id="rId15"/>
    <p:sldId id="371" r:id="rId16"/>
    <p:sldId id="356" r:id="rId17"/>
    <p:sldId id="376" r:id="rId18"/>
    <p:sldId id="379" r:id="rId19"/>
    <p:sldId id="372" r:id="rId20"/>
    <p:sldId id="370" r:id="rId21"/>
    <p:sldId id="377" r:id="rId22"/>
    <p:sldId id="375" r:id="rId23"/>
    <p:sldId id="364" r:id="rId24"/>
    <p:sldId id="362" r:id="rId25"/>
    <p:sldId id="365" r:id="rId26"/>
    <p:sldId id="345" r:id="rId27"/>
    <p:sldId id="373" r:id="rId28"/>
    <p:sldId id="366" r:id="rId29"/>
    <p:sldId id="340" r:id="rId30"/>
    <p:sldId id="263"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3106" autoAdjust="0"/>
  </p:normalViewPr>
  <p:slideViewPr>
    <p:cSldViewPr snapToGrid="0">
      <p:cViewPr>
        <p:scale>
          <a:sx n="28" d="100"/>
          <a:sy n="28" d="100"/>
        </p:scale>
        <p:origin x="-1382"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BD3B2D4F-033C-4306-9351-5BC83ACE6847}" type="datetimeFigureOut">
              <a:rPr lang="en-US" smtClean="0"/>
              <a:t>2/17/2020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C6A7EA1-A11B-48CB-8E90-2354365E3526}" type="slidenum">
              <a:rPr lang="en-US" smtClean="0"/>
              <a:t>‹#›</a:t>
            </a:fld>
            <a:endParaRPr lang="en-US"/>
          </a:p>
        </p:txBody>
      </p:sp>
    </p:spTree>
    <p:extLst>
      <p:ext uri="{BB962C8B-B14F-4D97-AF65-F5344CB8AC3E}">
        <p14:creationId xmlns:p14="http://schemas.microsoft.com/office/powerpoint/2010/main" val="2235855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2/17/2020</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3048849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528279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116071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2019894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761202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3155803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3851041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2977504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111648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303304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4000417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630687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4044673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2203604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1348916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437035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2267968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26</a:t>
            </a:fld>
            <a:endParaRPr lang="en-US"/>
          </a:p>
        </p:txBody>
      </p:sp>
    </p:spTree>
    <p:extLst>
      <p:ext uri="{BB962C8B-B14F-4D97-AF65-F5344CB8AC3E}">
        <p14:creationId xmlns:p14="http://schemas.microsoft.com/office/powerpoint/2010/main" val="991388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27</a:t>
            </a:fld>
            <a:endParaRPr lang="en-US"/>
          </a:p>
        </p:txBody>
      </p:sp>
    </p:spTree>
    <p:extLst>
      <p:ext uri="{BB962C8B-B14F-4D97-AF65-F5344CB8AC3E}">
        <p14:creationId xmlns:p14="http://schemas.microsoft.com/office/powerpoint/2010/main" val="4293556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28</a:t>
            </a:fld>
            <a:endParaRPr lang="en-US"/>
          </a:p>
        </p:txBody>
      </p:sp>
    </p:spTree>
    <p:extLst>
      <p:ext uri="{BB962C8B-B14F-4D97-AF65-F5344CB8AC3E}">
        <p14:creationId xmlns:p14="http://schemas.microsoft.com/office/powerpoint/2010/main" val="2093349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A2FE6C0-6CB4-4B69-8F53-7EB1B1F164DE}" type="slidenum">
              <a:rPr lang="en-US" smtClean="0"/>
              <a:t>29</a:t>
            </a:fld>
            <a:endParaRPr lang="en-US"/>
          </a:p>
        </p:txBody>
      </p:sp>
    </p:spTree>
    <p:extLst>
      <p:ext uri="{BB962C8B-B14F-4D97-AF65-F5344CB8AC3E}">
        <p14:creationId xmlns:p14="http://schemas.microsoft.com/office/powerpoint/2010/main" val="3502927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30</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Seaport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229600" cy="479105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at seaports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sea container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extBox 5"/>
          <p:cNvSpPr txBox="1"/>
          <p:nvPr/>
        </p:nvSpPr>
        <p:spPr>
          <a:xfrm>
            <a:off x="2890850" y="5425151"/>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1148740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Sea Container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4" y="1651127"/>
            <a:ext cx="4198273"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1" y="1651127"/>
            <a:ext cx="3948157"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36071"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241972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Does Pest Contamination Affect You?</a:t>
            </a:r>
            <a:endParaRPr lang="en-US" dirty="0">
              <a:solidFill>
                <a:schemeClr val="accent1">
                  <a:lumMod val="50000"/>
                </a:schemeClr>
              </a:solidFill>
              <a:latin typeface="+mn-lt"/>
            </a:endParaRPr>
          </a:p>
        </p:txBody>
      </p:sp>
      <p:sp>
        <p:nvSpPr>
          <p:cNvPr id="2" name="Rectangle 1"/>
          <p:cNvSpPr/>
          <p:nvPr/>
        </p:nvSpPr>
        <p:spPr>
          <a:xfrm>
            <a:off x="455613" y="1651127"/>
            <a:ext cx="4572000" cy="3621504"/>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Demurrage, </a:t>
            </a:r>
            <a:r>
              <a:rPr lang="en-US" sz="2800" dirty="0" smtClean="0">
                <a:solidFill>
                  <a:schemeClr val="accent4">
                    <a:lumMod val="25000"/>
                  </a:schemeClr>
                </a:solidFill>
                <a:cs typeface="Arial" panose="020B0604020202020204" pitchFamily="34" charset="0"/>
              </a:rPr>
              <a:t>drayage, devanning fees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Cleaning </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endParaRPr lang="en-US" sz="2800" dirty="0">
              <a:solidFill>
                <a:schemeClr val="accent4">
                  <a:lumMod val="25000"/>
                </a:schemeClr>
              </a:solidFill>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398718" y="5361140"/>
            <a:ext cx="3018772" cy="369332"/>
          </a:xfrm>
          <a:prstGeom prst="rect">
            <a:avLst/>
          </a:prstGeom>
          <a:noFill/>
        </p:spPr>
        <p:txBody>
          <a:bodyPr wrap="square" rtlCol="0">
            <a:spAutoFit/>
          </a:bodyPr>
          <a:lstStyle/>
          <a:p>
            <a:r>
              <a:rPr lang="en-US" dirty="0" smtClean="0">
                <a:solidFill>
                  <a:srgbClr val="FF0000"/>
                </a:solidFill>
              </a:rPr>
              <a:t>Higher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Does Pest Contamination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692321"/>
            <a:ext cx="4442346" cy="2554545"/>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r>
              <a:rPr lang="en-US" sz="2400" dirty="0" smtClean="0">
                <a:solidFill>
                  <a:schemeClr val="accent4">
                    <a:lumMod val="25000"/>
                  </a:schemeClr>
                </a:solidFill>
                <a:cs typeface="Arial" panose="020B0604020202020204" pitchFamily="34" charset="0"/>
              </a:rPr>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618137" y="5384428"/>
            <a:ext cx="2467158" cy="646331"/>
          </a:xfrm>
          <a:prstGeom prst="rect">
            <a:avLst/>
          </a:prstGeom>
          <a:noFill/>
        </p:spPr>
        <p:txBody>
          <a:bodyPr wrap="square" rtlCol="0">
            <a:spAutoFit/>
          </a:bodyPr>
          <a:lstStyle/>
          <a:p>
            <a:r>
              <a:rPr lang="en-US" dirty="0" smtClean="0">
                <a:solidFill>
                  <a:srgbClr val="FF0000"/>
                </a:solidFill>
              </a:rPr>
              <a:t>Higher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08924" y="1023128"/>
            <a:ext cx="8719801" cy="5345053"/>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Avoid setting containers on grain, soil, or vegetation. </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containers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containers prior to loading.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Container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57590"/>
            <a:ext cx="2688609" cy="261610"/>
          </a:xfrm>
          <a:prstGeom prst="rect">
            <a:avLst/>
          </a:prstGeom>
          <a:noFill/>
        </p:spPr>
        <p:txBody>
          <a:bodyPr wrap="square" rtlCol="0">
            <a:spAutoFit/>
          </a:bodyPr>
          <a:lstStyle/>
          <a:p>
            <a:pPr lvl="0" algn="ctr"/>
            <a:r>
              <a:rPr lang="en-US" sz="1100" dirty="0" smtClean="0">
                <a:solidFill>
                  <a:prstClr val="black"/>
                </a:solidFill>
              </a:rPr>
              <a:t>Photo Credit: Port of Charleston</a:t>
            </a:r>
            <a:endParaRPr lang="en-US" sz="1100" dirty="0">
              <a:solidFill>
                <a:prstClr val="black"/>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878" y="849597"/>
            <a:ext cx="7999104" cy="46822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3519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294669" y="182563"/>
            <a:ext cx="8387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491320" y="1325563"/>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They can carry plant pathogens.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May harbor plant pests.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533131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227484" y="182563"/>
            <a:ext cx="856578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chemeClr val="accent1">
                    <a:lumMod val="50000"/>
                  </a:schemeClr>
                </a:solidFill>
                <a:latin typeface="+mn-lt"/>
              </a:rPr>
              <a:t>Vacuum, Sweep or Blow Out Containers</a:t>
            </a:r>
            <a:endParaRPr lang="en-US" sz="40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2931090" y="5759027"/>
            <a:ext cx="3870543"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202404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Snails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1061450" y="5309820"/>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Baltimore Field Office</a:t>
            </a:r>
            <a:endParaRPr lang="en-US" sz="1100" dirty="0">
              <a:solidFill>
                <a:prstClr val="black"/>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5657" t="26467" r="28851" b="34789"/>
          <a:stretch/>
        </p:blipFill>
        <p:spPr>
          <a:xfrm>
            <a:off x="277089" y="1066800"/>
            <a:ext cx="4257333" cy="4243021"/>
          </a:xfrm>
          <a:prstGeom prst="rect">
            <a:avLst/>
          </a:prstGeom>
          <a:ln w="38100">
            <a:solidFill>
              <a:schemeClr val="tx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a:off x="4622104" y="1066799"/>
            <a:ext cx="4222027" cy="4243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5838630" y="5343726"/>
            <a:ext cx="2843408"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611735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Snails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3449" t="12119" r="6887" b="13667"/>
          <a:stretch/>
        </p:blipFill>
        <p:spPr>
          <a:xfrm>
            <a:off x="688932" y="889348"/>
            <a:ext cx="7775935" cy="4784942"/>
          </a:xfrm>
          <a:prstGeom prst="rect">
            <a:avLst/>
          </a:prstGeom>
        </p:spPr>
      </p:pic>
      <p:sp>
        <p:nvSpPr>
          <p:cNvPr id="10" name="TextBox 9"/>
          <p:cNvSpPr txBox="1"/>
          <p:nvPr/>
        </p:nvSpPr>
        <p:spPr>
          <a:xfrm>
            <a:off x="3554730" y="5674290"/>
            <a:ext cx="4221271" cy="261610"/>
          </a:xfrm>
          <a:prstGeom prst="rect">
            <a:avLst/>
          </a:prstGeom>
          <a:noFill/>
        </p:spPr>
        <p:txBody>
          <a:bodyPr wrap="square" rtlCol="0">
            <a:spAutoFit/>
          </a:bodyPr>
          <a:lstStyle/>
          <a:p>
            <a:r>
              <a:rPr lang="en-US" sz="1100" dirty="0" smtClean="0"/>
              <a:t>Photo Credit: Port of Buffalo</a:t>
            </a:r>
            <a:endParaRPr lang="en-US" sz="1100" dirty="0"/>
          </a:p>
        </p:txBody>
      </p:sp>
    </p:spTree>
    <p:extLst>
      <p:ext uri="{BB962C8B-B14F-4D97-AF65-F5344CB8AC3E}">
        <p14:creationId xmlns:p14="http://schemas.microsoft.com/office/powerpoint/2010/main" val="2715719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Snails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3867725"/>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snails are destructive agricultural pests, and are very difficult to eradicate if they become established.</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Snails typically found on containers are quite small – often less than an inch in diameter.</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Vectors for both human and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1416575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423770"/>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07680"/>
            <a:ext cx="4024947" cy="4516090"/>
          </a:xfrm>
          <a:prstGeom prst="rect">
            <a:avLst/>
          </a:prstGeom>
          <a:ln w="38100">
            <a:solidFill>
              <a:srgbClr val="000000"/>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31063"/>
          <a:stretch/>
        </p:blipFill>
        <p:spPr>
          <a:xfrm>
            <a:off x="4637314" y="907396"/>
            <a:ext cx="4007576" cy="4516374"/>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4705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Soil attached to Exterior of Container</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620692"/>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8" name="Picture 7" descr="C:\Users\BZZEMY9\AppData\Local\Microsoft\Windows\INetCache\Content.Outlook\BXZWXROB\soil contamination.jpg"/>
          <p:cNvPicPr/>
          <p:nvPr/>
        </p:nvPicPr>
        <p:blipFill>
          <a:blip r:embed="rId3">
            <a:extLst>
              <a:ext uri="{28A0092B-C50C-407E-A947-70E740481C1C}">
                <a14:useLocalDpi xmlns:a14="http://schemas.microsoft.com/office/drawing/2010/main" val="0"/>
              </a:ext>
            </a:extLst>
          </a:blip>
          <a:srcRect/>
          <a:stretch>
            <a:fillRect/>
          </a:stretch>
        </p:blipFill>
        <p:spPr bwMode="auto">
          <a:xfrm>
            <a:off x="455612" y="901874"/>
            <a:ext cx="8226425" cy="471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75019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Inside Intermodal Container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San Francisco Field Office</a:t>
            </a:r>
            <a:endParaRPr lang="en-US" sz="1100" dirty="0">
              <a:solidFill>
                <a:prstClr val="black"/>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78" y="1066800"/>
            <a:ext cx="7967244" cy="4920641"/>
          </a:xfrm>
          <a:prstGeom prst="rect">
            <a:avLst/>
          </a:prstGeom>
        </p:spPr>
      </p:pic>
    </p:spTree>
    <p:extLst>
      <p:ext uri="{BB962C8B-B14F-4D97-AF65-F5344CB8AC3E}">
        <p14:creationId xmlns:p14="http://schemas.microsoft.com/office/powerpoint/2010/main" val="1498465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Contamination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They can be very harmful to plants, and can be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Soil </a:t>
            </a:r>
            <a:r>
              <a:rPr lang="en-US" sz="2800" dirty="0" smtClean="0">
                <a:solidFill>
                  <a:schemeClr val="accent4">
                    <a:lumMod val="25000"/>
                  </a:schemeClr>
                </a:solidFill>
                <a:cs typeface="Arial" panose="020B0604020202020204" pitchFamily="34" charset="0"/>
              </a:rPr>
              <a:t>also is </a:t>
            </a:r>
            <a:r>
              <a:rPr lang="en-US" sz="2800" dirty="0">
                <a:solidFill>
                  <a:schemeClr val="accent4">
                    <a:lumMod val="25000"/>
                  </a:schemeClr>
                </a:solidFill>
                <a:cs typeface="Arial" panose="020B0604020202020204" pitchFamily="34" charset="0"/>
              </a:rPr>
              <a:t>a </a:t>
            </a:r>
            <a:r>
              <a:rPr lang="en-US" sz="2800" dirty="0" smtClean="0">
                <a:solidFill>
                  <a:schemeClr val="accent4">
                    <a:lumMod val="25000"/>
                  </a:schemeClr>
                </a:solidFill>
                <a:cs typeface="Arial" panose="020B0604020202020204" pitchFamily="34" charset="0"/>
              </a:rPr>
              <a:t>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snails and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670270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455613" y="182563"/>
            <a:ext cx="8275028"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Spray Off Contaminated Containers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624186"/>
            <a:ext cx="2688609" cy="261610"/>
          </a:xfrm>
          <a:prstGeom prst="rect">
            <a:avLst/>
          </a:prstGeom>
          <a:noFill/>
        </p:spPr>
        <p:txBody>
          <a:bodyPr wrap="square" rtlCol="0">
            <a:spAutoFit/>
          </a:bodyPr>
          <a:lstStyle/>
          <a:p>
            <a:pPr lvl="0" algn="ctr"/>
            <a:r>
              <a:rPr lang="en-US" sz="1100" dirty="0" smtClean="0">
                <a:solidFill>
                  <a:prstClr val="black"/>
                </a:solidFill>
              </a:rPr>
              <a:t>Photo Credit: Seattle</a:t>
            </a:r>
            <a:endParaRPr lang="en-US" sz="1100" dirty="0">
              <a:solidFill>
                <a:prstClr val="black"/>
              </a:solidFill>
            </a:endParaRPr>
          </a:p>
        </p:txBody>
      </p:sp>
      <p:pic>
        <p:nvPicPr>
          <p:cNvPr id="7" name="Picture 6"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455613" y="964504"/>
            <a:ext cx="8387761" cy="4659682"/>
          </a:xfrm>
          <a:prstGeom prst="rect">
            <a:avLst/>
          </a:prstGeom>
          <a:noFill/>
          <a:ln>
            <a:noFill/>
          </a:ln>
        </p:spPr>
      </p:pic>
    </p:spTree>
    <p:extLst>
      <p:ext uri="{BB962C8B-B14F-4D97-AF65-F5344CB8AC3E}">
        <p14:creationId xmlns:p14="http://schemas.microsoft.com/office/powerpoint/2010/main" val="532955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1476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242485" y="182563"/>
            <a:ext cx="865268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can you do 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3288726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Insect Eggs </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39452"/>
            <a:ext cx="3936454" cy="4427911"/>
          </a:xfrm>
          <a:prstGeom prst="rect">
            <a:avLst/>
          </a:prstGeom>
          <a:ln w="38100">
            <a:solidFill>
              <a:srgbClr val="000000"/>
            </a:solidFill>
          </a:ln>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5874" y="939453"/>
            <a:ext cx="3936454" cy="4427910"/>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Baltimore Field Office</a:t>
            </a:r>
            <a:endParaRPr lang="en-US" sz="1100" dirty="0"/>
          </a:p>
        </p:txBody>
      </p:sp>
    </p:spTree>
    <p:extLst>
      <p:ext uri="{BB962C8B-B14F-4D97-AF65-F5344CB8AC3E}">
        <p14:creationId xmlns:p14="http://schemas.microsoft.com/office/powerpoint/2010/main" val="297547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25</a:t>
            </a:fld>
            <a:endParaRPr lang="en-US"/>
          </a:p>
        </p:txBody>
      </p:sp>
      <p:sp>
        <p:nvSpPr>
          <p:cNvPr id="4" name="Title 1"/>
          <p:cNvSpPr txBox="1">
            <a:spLocks/>
          </p:cNvSpPr>
          <p:nvPr/>
        </p:nvSpPr>
        <p:spPr>
          <a:xfrm>
            <a:off x="300251" y="423140"/>
            <a:ext cx="8557146" cy="7864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Insect Eggs </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465081" y="5297978"/>
            <a:ext cx="2227485" cy="261610"/>
          </a:xfrm>
          <a:prstGeom prst="rect">
            <a:avLst/>
          </a:prstGeom>
          <a:noFill/>
        </p:spPr>
        <p:txBody>
          <a:bodyPr wrap="square" rtlCol="0">
            <a:spAutoFit/>
          </a:bodyPr>
          <a:lstStyle/>
          <a:p>
            <a:pPr algn="ctr"/>
            <a:r>
              <a:rPr lang="en-US" sz="1100" dirty="0" smtClean="0"/>
              <a:t>Photo Credit: Port of Oakland</a:t>
            </a:r>
            <a:endParaRPr lang="en-US" sz="11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51" y="1230017"/>
            <a:ext cx="4176215" cy="4079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9334" y="1230017"/>
            <a:ext cx="4046902" cy="4047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73891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26</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Avoid Shipment Refusals</a:t>
            </a:r>
            <a:endParaRPr lang="en-US" sz="5400" b="0" dirty="0">
              <a:solidFill>
                <a:schemeClr val="accent1">
                  <a:lumMod val="50000"/>
                </a:schemeClr>
              </a:solidFill>
              <a:latin typeface="+mn-lt"/>
            </a:endParaRPr>
          </a:p>
        </p:txBody>
      </p:sp>
      <p:sp>
        <p:nvSpPr>
          <p:cNvPr id="8" name="Rectangle 7"/>
          <p:cNvSpPr/>
          <p:nvPr/>
        </p:nvSpPr>
        <p:spPr>
          <a:xfrm>
            <a:off x="455612" y="1651127"/>
            <a:ext cx="7811566" cy="4503797"/>
          </a:xfrm>
          <a:prstGeom prst="rect">
            <a:avLst/>
          </a:prstGeom>
        </p:spPr>
        <p:txBody>
          <a:bodyPr wrap="square">
            <a:spAutoFit/>
          </a:bodyPr>
          <a:lstStyle/>
          <a:p>
            <a:pPr lvl="1">
              <a:spcBef>
                <a:spcPts val="1584"/>
              </a:spcBef>
            </a:pPr>
            <a:r>
              <a:rPr lang="en-US" sz="3200" dirty="0" smtClean="0">
                <a:solidFill>
                  <a:schemeClr val="accent4">
                    <a:lumMod val="25000"/>
                  </a:schemeClr>
                </a:solidFill>
                <a:cs typeface="Arial" panose="020B0604020202020204" pitchFamily="34" charset="0"/>
              </a:rPr>
              <a:t>Scrape and remove all insect egg masses from cargo and containers before shipping.</a:t>
            </a:r>
          </a:p>
          <a:p>
            <a:pPr marL="1028700" lvl="1" indent="-571500">
              <a:spcBef>
                <a:spcPts val="1584"/>
              </a:spcBef>
              <a:buFont typeface="Arial" panose="020B0604020202020204" pitchFamily="34" charset="0"/>
              <a:buChar char="•"/>
            </a:pPr>
            <a:endParaRPr lang="en-US" sz="3200" dirty="0" smtClean="0">
              <a:solidFill>
                <a:schemeClr val="accent4">
                  <a:lumMod val="25000"/>
                </a:schemeClr>
              </a:solidFill>
              <a:cs typeface="Arial" panose="020B0604020202020204" pitchFamily="34" charset="0"/>
            </a:endParaRPr>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lvl="1">
              <a:spcBef>
                <a:spcPts val="1584"/>
              </a:spcBef>
            </a:pPr>
            <a:endParaRPr lang="en-US" sz="3200" dirty="0" smtClean="0">
              <a:solidFill>
                <a:schemeClr val="accent4">
                  <a:lumMod val="25000"/>
                </a:schemeClr>
              </a:solidFill>
              <a:cs typeface="Arial" panose="020B0604020202020204" pitchFamily="34" charset="0"/>
            </a:endParaRPr>
          </a:p>
          <a:p>
            <a:pPr lvl="1">
              <a:spcBef>
                <a:spcPts val="1584"/>
              </a:spcBef>
            </a:pPr>
            <a:r>
              <a:rPr lang="en-US" sz="3200" dirty="0" smtClean="0">
                <a:solidFill>
                  <a:schemeClr val="accent4">
                    <a:lumMod val="25000"/>
                  </a:schemeClr>
                </a:solidFill>
                <a:cs typeface="Arial" panose="020B0604020202020204" pitchFamily="34" charset="0"/>
              </a:rPr>
              <a:t>Another option for removing insect eggs…</a:t>
            </a: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967774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27</a:t>
            </a:fld>
            <a:endParaRPr lang="en-US"/>
          </a:p>
        </p:txBody>
      </p:sp>
      <p:sp>
        <p:nvSpPr>
          <p:cNvPr id="5"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j-lt"/>
              </a:rPr>
              <a:t>Steam Cleaning/Pressure Washing Container Exterior and Undercarriage </a:t>
            </a:r>
            <a:endParaRPr lang="en-US" sz="4000" dirty="0">
              <a:solidFill>
                <a:schemeClr val="accent1">
                  <a:lumMod val="50000"/>
                </a:schemeClr>
              </a:solidFill>
              <a:latin typeface="+mj-lt"/>
            </a:endParaRPr>
          </a:p>
        </p:txBody>
      </p:sp>
      <p:pic>
        <p:nvPicPr>
          <p:cNvPr id="4" name="Picture 3"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455613" y="1415440"/>
            <a:ext cx="8199872" cy="4334007"/>
          </a:xfrm>
          <a:prstGeom prst="rect">
            <a:avLst/>
          </a:prstGeom>
          <a:noFill/>
          <a:ln>
            <a:noFill/>
          </a:ln>
        </p:spPr>
      </p:pic>
      <p:sp>
        <p:nvSpPr>
          <p:cNvPr id="3" name="TextBox 2"/>
          <p:cNvSpPr txBox="1"/>
          <p:nvPr/>
        </p:nvSpPr>
        <p:spPr>
          <a:xfrm>
            <a:off x="3827995" y="5749447"/>
            <a:ext cx="2542784" cy="261610"/>
          </a:xfrm>
          <a:prstGeom prst="rect">
            <a:avLst/>
          </a:prstGeom>
          <a:noFill/>
        </p:spPr>
        <p:txBody>
          <a:bodyPr wrap="square" rtlCol="0">
            <a:spAutoFit/>
          </a:bodyPr>
          <a:lstStyle/>
          <a:p>
            <a:r>
              <a:rPr lang="en-US" sz="1100" dirty="0" smtClean="0"/>
              <a:t>Photo Credit: Seattle</a:t>
            </a:r>
            <a:endParaRPr lang="en-US" sz="1100" dirty="0"/>
          </a:p>
        </p:txBody>
      </p:sp>
    </p:spTree>
    <p:extLst>
      <p:ext uri="{BB962C8B-B14F-4D97-AF65-F5344CB8AC3E}">
        <p14:creationId xmlns:p14="http://schemas.microsoft.com/office/powerpoint/2010/main" val="423361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28</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cs typeface="Arial" panose="020B0604020202020204" pitchFamily="34" charset="0"/>
              </a:rPr>
              <a:t>Store containers away from natural </a:t>
            </a:r>
            <a:r>
              <a:rPr lang="en-US" sz="3200" dirty="0" smtClean="0">
                <a:cs typeface="Arial" panose="020B0604020202020204" pitchFamily="34" charset="0"/>
              </a:rPr>
              <a:t>areas and/or reduce vegetation around cargo and container storage areas.</a:t>
            </a:r>
          </a:p>
          <a:p>
            <a:pPr marL="1028700" lvl="1" indent="-571500">
              <a:spcBef>
                <a:spcPts val="1584"/>
              </a:spcBef>
              <a:buFont typeface="Arial" panose="020B0604020202020204" pitchFamily="34" charset="0"/>
              <a:buChar char="•"/>
            </a:pPr>
            <a:r>
              <a:rPr lang="en-US" sz="3200" dirty="0"/>
              <a:t>Inspect cargo and container (interior and exterior) prior to </a:t>
            </a:r>
            <a:r>
              <a:rPr lang="en-US" sz="3200" dirty="0" smtClean="0"/>
              <a:t>loading.</a:t>
            </a:r>
          </a:p>
          <a:p>
            <a:pPr marL="1028700" lvl="1" indent="-571500">
              <a:spcBef>
                <a:spcPts val="1584"/>
              </a:spcBef>
              <a:buFont typeface="Arial" panose="020B0604020202020204" pitchFamily="34" charset="0"/>
              <a:buChar char="•"/>
            </a:pPr>
            <a:r>
              <a:rPr lang="en-US" sz="3200" dirty="0">
                <a:latin typeface="Times New Roman" panose="02020603050405020304" pitchFamily="18" charset="0"/>
                <a:ea typeface="Calibri" panose="020F0502020204030204" pitchFamily="34" charset="0"/>
              </a:rPr>
              <a:t>Store, cover, </a:t>
            </a:r>
            <a:r>
              <a:rPr lang="en-US" sz="3200" dirty="0" smtClean="0">
                <a:latin typeface="Times New Roman" panose="02020603050405020304" pitchFamily="18" charset="0"/>
                <a:ea typeface="Calibri" panose="020F0502020204030204" pitchFamily="34" charset="0"/>
              </a:rPr>
              <a:t>and clean pallets</a:t>
            </a:r>
            <a:r>
              <a:rPr lang="en-US" sz="3200" dirty="0">
                <a:latin typeface="Times New Roman" panose="02020603050405020304" pitchFamily="18" charset="0"/>
                <a:ea typeface="Calibri" panose="020F0502020204030204" pitchFamily="34" charset="0"/>
              </a:rPr>
              <a:t>, dunnage, </a:t>
            </a:r>
            <a:r>
              <a:rPr lang="en-US" sz="3200" dirty="0" smtClean="0">
                <a:latin typeface="Times New Roman" panose="02020603050405020304" pitchFamily="18" charset="0"/>
                <a:ea typeface="Calibri" panose="020F0502020204030204" pitchFamily="34" charset="0"/>
              </a:rPr>
              <a:t>crates, etc. as needed. </a:t>
            </a:r>
            <a:endParaRPr lang="en-US" sz="3200" dirty="0"/>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143298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29</a:t>
            </a:fld>
            <a:endParaRPr lang="en-US"/>
          </a:p>
        </p:txBody>
      </p:sp>
      <p:sp>
        <p:nvSpPr>
          <p:cNvPr id="5"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pPr algn="l"/>
            <a:endParaRPr lang="en-US" sz="4000" dirty="0">
              <a:solidFill>
                <a:schemeClr val="accent4">
                  <a:lumMod val="25000"/>
                </a:schemeClr>
              </a:solidFill>
              <a:latin typeface="+mj-l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684" y="1549105"/>
            <a:ext cx="7732858" cy="4371991"/>
          </a:xfrm>
          <a:prstGeom prst="rect">
            <a:avLst/>
          </a:prstGeom>
        </p:spPr>
      </p:pic>
      <p:sp>
        <p:nvSpPr>
          <p:cNvPr id="4" name="Rectangle 3"/>
          <p:cNvSpPr/>
          <p:nvPr/>
        </p:nvSpPr>
        <p:spPr>
          <a:xfrm>
            <a:off x="448634" y="225666"/>
            <a:ext cx="8091253" cy="1323439"/>
          </a:xfrm>
          <a:prstGeom prst="rect">
            <a:avLst/>
          </a:prstGeom>
        </p:spPr>
        <p:txBody>
          <a:bodyPr wrap="square">
            <a:spAutoFit/>
          </a:bodyPr>
          <a:lstStyle/>
          <a:p>
            <a:pPr algn="ctr"/>
            <a:r>
              <a:rPr lang="en-US" sz="4000" dirty="0">
                <a:solidFill>
                  <a:schemeClr val="accent1">
                    <a:lumMod val="50000"/>
                  </a:schemeClr>
                </a:solidFill>
              </a:rPr>
              <a:t>Where Possible - Utilize Paved Lots to Avoid Contamination</a:t>
            </a:r>
          </a:p>
        </p:txBody>
      </p:sp>
    </p:spTree>
    <p:extLst>
      <p:ext uri="{BB962C8B-B14F-4D97-AF65-F5344CB8AC3E}">
        <p14:creationId xmlns:p14="http://schemas.microsoft.com/office/powerpoint/2010/main" val="31701700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a:t>
            </a:r>
            <a:r>
              <a:rPr lang="en-US" sz="2400" smtClean="0"/>
              <a:t>Program Manager</a:t>
            </a:r>
          </a:p>
          <a:p>
            <a:pPr>
              <a:buFont typeface="Wingdings" pitchFamily="2" charset="2"/>
              <a:buNone/>
              <a:tabLst>
                <a:tab pos="1379538" algn="l"/>
              </a:tabLst>
            </a:pPr>
            <a:r>
              <a:rPr lang="en-US" sz="2400" smtClean="0"/>
              <a:t>Office</a:t>
            </a:r>
            <a:r>
              <a:rPr lang="en-US" sz="2400" dirty="0" smtClean="0"/>
              <a:t>: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30</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2817</TotalTime>
  <Words>743</Words>
  <Application>Microsoft Office PowerPoint</Application>
  <PresentationFormat>On-screen Show (4:3)</PresentationFormat>
  <Paragraphs>197</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160</cp:revision>
  <cp:lastPrinted>2018-05-15T18:00:53Z</cp:lastPrinted>
  <dcterms:created xsi:type="dcterms:W3CDTF">2016-03-22T16:58:50Z</dcterms:created>
  <dcterms:modified xsi:type="dcterms:W3CDTF">2020-02-17T16:36:47Z</dcterms:modified>
</cp:coreProperties>
</file>