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30"/>
  </p:notesMasterIdLst>
  <p:sldIdLst>
    <p:sldId id="256" r:id="rId2"/>
    <p:sldId id="257" r:id="rId3"/>
    <p:sldId id="379" r:id="rId4"/>
    <p:sldId id="258" r:id="rId5"/>
    <p:sldId id="381" r:id="rId6"/>
    <p:sldId id="346" r:id="rId7"/>
    <p:sldId id="341" r:id="rId8"/>
    <p:sldId id="342" r:id="rId9"/>
    <p:sldId id="356" r:id="rId10"/>
    <p:sldId id="357" r:id="rId11"/>
    <p:sldId id="373" r:id="rId12"/>
    <p:sldId id="326" r:id="rId13"/>
    <p:sldId id="347" r:id="rId14"/>
    <p:sldId id="348" r:id="rId15"/>
    <p:sldId id="371" r:id="rId16"/>
    <p:sldId id="354" r:id="rId17"/>
    <p:sldId id="372" r:id="rId18"/>
    <p:sldId id="369" r:id="rId19"/>
    <p:sldId id="365" r:id="rId20"/>
    <p:sldId id="358" r:id="rId21"/>
    <p:sldId id="374" r:id="rId22"/>
    <p:sldId id="375" r:id="rId23"/>
    <p:sldId id="380" r:id="rId24"/>
    <p:sldId id="376" r:id="rId25"/>
    <p:sldId id="364" r:id="rId26"/>
    <p:sldId id="377" r:id="rId27"/>
    <p:sldId id="378" r:id="rId28"/>
    <p:sldId id="263"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63106" autoAdjust="0"/>
  </p:normalViewPr>
  <p:slideViewPr>
    <p:cSldViewPr snapToGrid="0">
      <p:cViewPr>
        <p:scale>
          <a:sx n="28" d="100"/>
          <a:sy n="28" d="100"/>
        </p:scale>
        <p:origin x="-1382"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3" tIns="46587" rIns="93173" bIns="46587"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3" tIns="46587" rIns="93173" bIns="46587" rtlCol="0"/>
          <a:lstStyle>
            <a:lvl1pPr algn="r">
              <a:defRPr sz="1300"/>
            </a:lvl1pPr>
          </a:lstStyle>
          <a:p>
            <a:fld id="{FBF5E85D-4ADF-4695-9570-9878ED90CEDD}" type="datetimeFigureOut">
              <a:rPr lang="en-US" smtClean="0"/>
              <a:t>2/17/2020</a:t>
            </a:fld>
            <a:endParaRPr lang="en-US"/>
          </a:p>
        </p:txBody>
      </p:sp>
      <p:sp>
        <p:nvSpPr>
          <p:cNvPr id="4" name="Slide Image Placeholder 3"/>
          <p:cNvSpPr>
            <a:spLocks noGrp="1" noRot="1" noChangeAspect="1"/>
          </p:cNvSpPr>
          <p:nvPr>
            <p:ph type="sldImg" idx="2"/>
          </p:nvPr>
        </p:nvSpPr>
        <p:spPr>
          <a:xfrm>
            <a:off x="1412875" y="1162050"/>
            <a:ext cx="4184650" cy="3138488"/>
          </a:xfrm>
          <a:prstGeom prst="rect">
            <a:avLst/>
          </a:prstGeom>
          <a:noFill/>
          <a:ln w="12700">
            <a:solidFill>
              <a:prstClr val="black"/>
            </a:solidFill>
          </a:ln>
        </p:spPr>
        <p:txBody>
          <a:bodyPr vert="horz" lIns="93173" tIns="46587" rIns="93173" bIns="46587"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3" tIns="46587" rIns="93173" bIns="4658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3" tIns="46587" rIns="93173" bIns="46587"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3" tIns="46587" rIns="93173" bIns="46587" rtlCol="0" anchor="b"/>
          <a:lstStyle>
            <a:lvl1pPr algn="r">
              <a:defRPr sz="1300"/>
            </a:lvl1pPr>
          </a:lstStyle>
          <a:p>
            <a:fld id="{FA2FE6C0-6CB4-4B69-8F53-7EB1B1F164DE}" type="slidenum">
              <a:rPr lang="en-US" smtClean="0"/>
              <a:t>‹#›</a:t>
            </a:fld>
            <a:endParaRPr lang="en-US"/>
          </a:p>
        </p:txBody>
      </p:sp>
    </p:spTree>
    <p:extLst>
      <p:ext uri="{BB962C8B-B14F-4D97-AF65-F5344CB8AC3E}">
        <p14:creationId xmlns:p14="http://schemas.microsoft.com/office/powerpoint/2010/main" val="1875719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u="none" strike="noStrike" baseline="0"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a:t>
            </a:fld>
            <a:endParaRPr lang="en-US"/>
          </a:p>
        </p:txBody>
      </p:sp>
    </p:spTree>
    <p:extLst>
      <p:ext uri="{BB962C8B-B14F-4D97-AF65-F5344CB8AC3E}">
        <p14:creationId xmlns:p14="http://schemas.microsoft.com/office/powerpoint/2010/main" val="33521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a:t>
            </a:fld>
            <a:endParaRPr lang="en-US"/>
          </a:p>
        </p:txBody>
      </p:sp>
    </p:spTree>
    <p:extLst>
      <p:ext uri="{BB962C8B-B14F-4D97-AF65-F5344CB8AC3E}">
        <p14:creationId xmlns:p14="http://schemas.microsoft.com/office/powerpoint/2010/main" val="496640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3</a:t>
            </a:fld>
            <a:endParaRPr lang="en-US"/>
          </a:p>
        </p:txBody>
      </p:sp>
    </p:spTree>
    <p:extLst>
      <p:ext uri="{BB962C8B-B14F-4D97-AF65-F5344CB8AC3E}">
        <p14:creationId xmlns:p14="http://schemas.microsoft.com/office/powerpoint/2010/main" val="442337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4</a:t>
            </a:fld>
            <a:endParaRPr lang="en-US"/>
          </a:p>
        </p:txBody>
      </p:sp>
    </p:spTree>
    <p:extLst>
      <p:ext uri="{BB962C8B-B14F-4D97-AF65-F5344CB8AC3E}">
        <p14:creationId xmlns:p14="http://schemas.microsoft.com/office/powerpoint/2010/main" val="3584765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5</a:t>
            </a:fld>
            <a:endParaRPr lang="en-US"/>
          </a:p>
        </p:txBody>
      </p:sp>
    </p:spTree>
    <p:extLst>
      <p:ext uri="{BB962C8B-B14F-4D97-AF65-F5344CB8AC3E}">
        <p14:creationId xmlns:p14="http://schemas.microsoft.com/office/powerpoint/2010/main" val="3636139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6</a:t>
            </a:fld>
            <a:endParaRPr lang="en-US"/>
          </a:p>
        </p:txBody>
      </p:sp>
    </p:spTree>
    <p:extLst>
      <p:ext uri="{BB962C8B-B14F-4D97-AF65-F5344CB8AC3E}">
        <p14:creationId xmlns:p14="http://schemas.microsoft.com/office/powerpoint/2010/main" val="2916848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7</a:t>
            </a:fld>
            <a:endParaRPr lang="en-US"/>
          </a:p>
        </p:txBody>
      </p:sp>
    </p:spTree>
    <p:extLst>
      <p:ext uri="{BB962C8B-B14F-4D97-AF65-F5344CB8AC3E}">
        <p14:creationId xmlns:p14="http://schemas.microsoft.com/office/powerpoint/2010/main" val="3675117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8</a:t>
            </a:fld>
            <a:endParaRPr lang="en-US"/>
          </a:p>
        </p:txBody>
      </p:sp>
    </p:spTree>
    <p:extLst>
      <p:ext uri="{BB962C8B-B14F-4D97-AF65-F5344CB8AC3E}">
        <p14:creationId xmlns:p14="http://schemas.microsoft.com/office/powerpoint/2010/main" val="2665676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9</a:t>
            </a:fld>
            <a:endParaRPr lang="en-US"/>
          </a:p>
        </p:txBody>
      </p:sp>
    </p:spTree>
    <p:extLst>
      <p:ext uri="{BB962C8B-B14F-4D97-AF65-F5344CB8AC3E}">
        <p14:creationId xmlns:p14="http://schemas.microsoft.com/office/powerpoint/2010/main" val="111648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10</a:t>
            </a:fld>
            <a:endParaRPr lang="en-US"/>
          </a:p>
        </p:txBody>
      </p:sp>
    </p:spTree>
    <p:extLst>
      <p:ext uri="{BB962C8B-B14F-4D97-AF65-F5344CB8AC3E}">
        <p14:creationId xmlns:p14="http://schemas.microsoft.com/office/powerpoint/2010/main" val="2197521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11</a:t>
            </a:fld>
            <a:endParaRPr lang="en-US"/>
          </a:p>
        </p:txBody>
      </p:sp>
    </p:spTree>
    <p:extLst>
      <p:ext uri="{BB962C8B-B14F-4D97-AF65-F5344CB8AC3E}">
        <p14:creationId xmlns:p14="http://schemas.microsoft.com/office/powerpoint/2010/main" val="3837134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12</a:t>
            </a:fld>
            <a:endParaRPr lang="en-US"/>
          </a:p>
        </p:txBody>
      </p:sp>
    </p:spTree>
    <p:extLst>
      <p:ext uri="{BB962C8B-B14F-4D97-AF65-F5344CB8AC3E}">
        <p14:creationId xmlns:p14="http://schemas.microsoft.com/office/powerpoint/2010/main" val="3911806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13</a:t>
            </a:fld>
            <a:endParaRPr lang="en-US"/>
          </a:p>
        </p:txBody>
      </p:sp>
    </p:spTree>
    <p:extLst>
      <p:ext uri="{BB962C8B-B14F-4D97-AF65-F5344CB8AC3E}">
        <p14:creationId xmlns:p14="http://schemas.microsoft.com/office/powerpoint/2010/main" val="2132913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14</a:t>
            </a:fld>
            <a:endParaRPr lang="en-US"/>
          </a:p>
        </p:txBody>
      </p:sp>
    </p:spTree>
    <p:extLst>
      <p:ext uri="{BB962C8B-B14F-4D97-AF65-F5344CB8AC3E}">
        <p14:creationId xmlns:p14="http://schemas.microsoft.com/office/powerpoint/2010/main" val="2546058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15</a:t>
            </a:fld>
            <a:endParaRPr lang="en-US"/>
          </a:p>
        </p:txBody>
      </p:sp>
    </p:spTree>
    <p:extLst>
      <p:ext uri="{BB962C8B-B14F-4D97-AF65-F5344CB8AC3E}">
        <p14:creationId xmlns:p14="http://schemas.microsoft.com/office/powerpoint/2010/main" val="3997874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16</a:t>
            </a:fld>
            <a:endParaRPr lang="en-US"/>
          </a:p>
        </p:txBody>
      </p:sp>
    </p:spTree>
    <p:extLst>
      <p:ext uri="{BB962C8B-B14F-4D97-AF65-F5344CB8AC3E}">
        <p14:creationId xmlns:p14="http://schemas.microsoft.com/office/powerpoint/2010/main" val="3090131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17</a:t>
            </a:fld>
            <a:endParaRPr lang="en-US"/>
          </a:p>
        </p:txBody>
      </p:sp>
    </p:spTree>
    <p:extLst>
      <p:ext uri="{BB962C8B-B14F-4D97-AF65-F5344CB8AC3E}">
        <p14:creationId xmlns:p14="http://schemas.microsoft.com/office/powerpoint/2010/main" val="531400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18</a:t>
            </a:fld>
            <a:endParaRPr lang="en-US"/>
          </a:p>
        </p:txBody>
      </p:sp>
    </p:spTree>
    <p:extLst>
      <p:ext uri="{BB962C8B-B14F-4D97-AF65-F5344CB8AC3E}">
        <p14:creationId xmlns:p14="http://schemas.microsoft.com/office/powerpoint/2010/main" val="2575510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19</a:t>
            </a:fld>
            <a:endParaRPr lang="en-US"/>
          </a:p>
        </p:txBody>
      </p:sp>
    </p:spTree>
    <p:extLst>
      <p:ext uri="{BB962C8B-B14F-4D97-AF65-F5344CB8AC3E}">
        <p14:creationId xmlns:p14="http://schemas.microsoft.com/office/powerpoint/2010/main" val="1714304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20</a:t>
            </a:fld>
            <a:endParaRPr lang="en-US"/>
          </a:p>
        </p:txBody>
      </p:sp>
    </p:spTree>
    <p:extLst>
      <p:ext uri="{BB962C8B-B14F-4D97-AF65-F5344CB8AC3E}">
        <p14:creationId xmlns:p14="http://schemas.microsoft.com/office/powerpoint/2010/main" val="618185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21</a:t>
            </a:fld>
            <a:endParaRPr lang="en-US"/>
          </a:p>
        </p:txBody>
      </p:sp>
    </p:spTree>
    <p:extLst>
      <p:ext uri="{BB962C8B-B14F-4D97-AF65-F5344CB8AC3E}">
        <p14:creationId xmlns:p14="http://schemas.microsoft.com/office/powerpoint/2010/main" val="390476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22</a:t>
            </a:fld>
            <a:endParaRPr lang="en-US"/>
          </a:p>
        </p:txBody>
      </p:sp>
    </p:spTree>
    <p:extLst>
      <p:ext uri="{BB962C8B-B14F-4D97-AF65-F5344CB8AC3E}">
        <p14:creationId xmlns:p14="http://schemas.microsoft.com/office/powerpoint/2010/main" val="1274648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23</a:t>
            </a:fld>
            <a:endParaRPr lang="en-US"/>
          </a:p>
        </p:txBody>
      </p:sp>
    </p:spTree>
    <p:extLst>
      <p:ext uri="{BB962C8B-B14F-4D97-AF65-F5344CB8AC3E}">
        <p14:creationId xmlns:p14="http://schemas.microsoft.com/office/powerpoint/2010/main" val="1111228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24</a:t>
            </a:fld>
            <a:endParaRPr lang="en-US"/>
          </a:p>
        </p:txBody>
      </p:sp>
    </p:spTree>
    <p:extLst>
      <p:ext uri="{BB962C8B-B14F-4D97-AF65-F5344CB8AC3E}">
        <p14:creationId xmlns:p14="http://schemas.microsoft.com/office/powerpoint/2010/main" val="26618781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25</a:t>
            </a:fld>
            <a:endParaRPr lang="en-US"/>
          </a:p>
        </p:txBody>
      </p:sp>
    </p:spTree>
    <p:extLst>
      <p:ext uri="{BB962C8B-B14F-4D97-AF65-F5344CB8AC3E}">
        <p14:creationId xmlns:p14="http://schemas.microsoft.com/office/powerpoint/2010/main" val="22315600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26</a:t>
            </a:fld>
            <a:endParaRPr lang="en-US"/>
          </a:p>
        </p:txBody>
      </p:sp>
    </p:spTree>
    <p:extLst>
      <p:ext uri="{BB962C8B-B14F-4D97-AF65-F5344CB8AC3E}">
        <p14:creationId xmlns:p14="http://schemas.microsoft.com/office/powerpoint/2010/main" val="39935724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27</a:t>
            </a:fld>
            <a:endParaRPr lang="en-US"/>
          </a:p>
        </p:txBody>
      </p:sp>
    </p:spTree>
    <p:extLst>
      <p:ext uri="{BB962C8B-B14F-4D97-AF65-F5344CB8AC3E}">
        <p14:creationId xmlns:p14="http://schemas.microsoft.com/office/powerpoint/2010/main" val="12403541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2FE6C0-6CB4-4B69-8F53-7EB1B1F164DE}" type="slidenum">
              <a:rPr lang="en-US" smtClean="0"/>
              <a:t>28</a:t>
            </a:fld>
            <a:endParaRPr lang="en-US"/>
          </a:p>
        </p:txBody>
      </p:sp>
    </p:spTree>
    <p:extLst>
      <p:ext uri="{BB962C8B-B14F-4D97-AF65-F5344CB8AC3E}">
        <p14:creationId xmlns:p14="http://schemas.microsoft.com/office/powerpoint/2010/main" val="350767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DBFFE06-F283-421B-BFA0-5ECC406415F6}" type="slidenum">
              <a:rPr lang="en-US" smtClean="0"/>
              <a:t>‹#›</a:t>
            </a:fld>
            <a:endParaRPr lang="en-US"/>
          </a:p>
        </p:txBody>
      </p:sp>
    </p:spTree>
    <p:extLst>
      <p:ext uri="{BB962C8B-B14F-4D97-AF65-F5344CB8AC3E}">
        <p14:creationId xmlns:p14="http://schemas.microsoft.com/office/powerpoint/2010/main" val="12748045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554730" y="6368181"/>
            <a:ext cx="2057400" cy="365125"/>
          </a:xfrm>
          <a:prstGeom prst="rect">
            <a:avLst/>
          </a:prstGeom>
        </p:spPr>
        <p:txBody>
          <a:bodyPr vert="horz" lIns="91440" tIns="45720" rIns="91440" bIns="45720" rtlCol="0" anchor="ctr"/>
          <a:lstStyle>
            <a:lvl1pPr algn="ctr">
              <a:defRPr sz="1200">
                <a:solidFill>
                  <a:srgbClr val="0070C0"/>
                </a:solidFill>
              </a:defRPr>
            </a:lvl1pPr>
          </a:lstStyle>
          <a:p>
            <a:fld id="{EDBFFE06-F283-421B-BFA0-5ECC406415F6}" type="slidenum">
              <a:rPr lang="en-US" smtClean="0"/>
              <a:pPr/>
              <a:t>‹#›</a:t>
            </a:fld>
            <a:endParaRPr lang="en-US" dirty="0"/>
          </a:p>
        </p:txBody>
      </p:sp>
      <p:pic>
        <p:nvPicPr>
          <p:cNvPr id="7" name="Picture 7" descr="DHS_cbp_S3"/>
          <p:cNvPicPr>
            <a:picLocks noChangeAspect="1" noChangeArrowheads="1"/>
          </p:cNvPicPr>
          <p:nvPr userDrawn="1"/>
        </p:nvPicPr>
        <p:blipFill>
          <a:blip r:embed="rId3" cstate="screen">
            <a:extLst>
              <a:ext uri="{28A0092B-C50C-407E-A947-70E740481C1C}">
                <a14:useLocalDpi xmlns:a14="http://schemas.microsoft.com/office/drawing/2010/main"/>
              </a:ext>
            </a:extLst>
          </a:blip>
          <a:srcRect l="41049" t="42482" r="41049" b="42482"/>
          <a:stretch>
            <a:fillRect/>
          </a:stretch>
        </p:blipFill>
        <p:spPr bwMode="auto">
          <a:xfrm>
            <a:off x="243840" y="5964554"/>
            <a:ext cx="19653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C:\Users\ehgj98k\AppData\Local\Microsoft\Windows\Temporary Internet Files\Content.Outlook\0094WKJN\USDA logo.jp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207375" y="6212204"/>
            <a:ext cx="708025"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userDrawn="1"/>
        </p:nvSpPr>
        <p:spPr>
          <a:xfrm>
            <a:off x="3754755" y="6180921"/>
            <a:ext cx="1657350" cy="276999"/>
          </a:xfrm>
          <a:prstGeom prst="rect">
            <a:avLst/>
          </a:prstGeom>
          <a:noFill/>
        </p:spPr>
        <p:txBody>
          <a:bodyPr wrap="square" rtlCol="0">
            <a:spAutoFit/>
          </a:bodyPr>
          <a:lstStyle/>
          <a:p>
            <a:pPr algn="ctr"/>
            <a:r>
              <a:rPr lang="en-US" sz="1200" dirty="0" smtClean="0">
                <a:latin typeface="Times New Roman" panose="02020603050405020304" pitchFamily="18" charset="0"/>
                <a:cs typeface="Times New Roman" panose="02020603050405020304" pitchFamily="18" charset="0"/>
              </a:rPr>
              <a:t>May</a:t>
            </a:r>
            <a:r>
              <a:rPr lang="en-US" sz="1200" baseline="0" dirty="0" smtClean="0">
                <a:latin typeface="Times New Roman" panose="02020603050405020304" pitchFamily="18" charset="0"/>
                <a:cs typeface="Times New Roman" panose="02020603050405020304" pitchFamily="18" charset="0"/>
              </a:rPr>
              <a:t> 2018</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0309931"/>
      </p:ext>
    </p:extLst>
  </p:cSld>
  <p:clrMap bg1="lt1" tx1="dk1" bg2="lt2" tx2="dk2" accent1="accent1" accent2="accent2" accent3="accent3" accent4="accent4" accent5="accent5" accent6="accent6" hlink="hlink" folHlink="folHlink"/>
  <p:sldLayoutIdLst>
    <p:sldLayoutId id="2147483663"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4.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2"/>
          <p:cNvPicPr>
            <a:picLocks noChangeAspect="1" noChangeArrowheads="1"/>
          </p:cNvPicPr>
          <p:nvPr/>
        </p:nvPicPr>
        <p:blipFill>
          <a:blip r:embed="rId3" cstate="screen">
            <a:lum contrast="20000"/>
            <a:extLst>
              <a:ext uri="{28A0092B-C50C-407E-A947-70E740481C1C}">
                <a14:useLocalDpi xmlns:a14="http://schemas.microsoft.com/office/drawing/2010/main"/>
              </a:ext>
            </a:extLst>
          </a:blip>
          <a:srcRect/>
          <a:stretch>
            <a:fillRect/>
          </a:stretch>
        </p:blipFill>
        <p:spPr bwMode="auto">
          <a:xfrm>
            <a:off x="730250" y="455613"/>
            <a:ext cx="7705725" cy="275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p:cNvSpPr>
          <p:nvPr/>
        </p:nvSpPr>
        <p:spPr bwMode="auto">
          <a:xfrm>
            <a:off x="533400" y="3581400"/>
            <a:ext cx="8153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00000"/>
              </a:lnSpc>
              <a:spcBef>
                <a:spcPct val="0"/>
              </a:spcBef>
              <a:spcAft>
                <a:spcPts val="1800"/>
              </a:spcAft>
              <a:buFontTx/>
              <a:buNone/>
            </a:pPr>
            <a:r>
              <a:rPr lang="en-US" sz="4000" b="1" dirty="0" smtClean="0">
                <a:cs typeface="Times New Roman" pitchFamily="18" charset="0"/>
              </a:rPr>
              <a:t>Southern Border Truck Pest Contamination</a:t>
            </a:r>
            <a:endParaRPr lang="en-US" sz="4400" b="1" dirty="0">
              <a:cs typeface="Times New Roman" pitchFamily="18" charset="0"/>
            </a:endParaRPr>
          </a:p>
          <a:p>
            <a:pPr algn="ctr">
              <a:lnSpc>
                <a:spcPct val="100000"/>
              </a:lnSpc>
              <a:spcBef>
                <a:spcPct val="0"/>
              </a:spcBef>
              <a:spcAft>
                <a:spcPts val="600"/>
              </a:spcAft>
              <a:buFontTx/>
              <a:buNone/>
            </a:pPr>
            <a:r>
              <a:rPr lang="en-US" sz="4000" b="1" dirty="0" smtClean="0">
                <a:cs typeface="Times New Roman" pitchFamily="18" charset="0"/>
              </a:rPr>
              <a:t>Trade </a:t>
            </a:r>
            <a:r>
              <a:rPr lang="en-US" sz="4000" b="1" dirty="0">
                <a:cs typeface="Times New Roman" pitchFamily="18" charset="0"/>
              </a:rPr>
              <a:t>Outreach</a:t>
            </a:r>
          </a:p>
        </p:txBody>
      </p:sp>
      <p:sp>
        <p:nvSpPr>
          <p:cNvPr id="2" name="Slide Number Placeholder 1"/>
          <p:cNvSpPr>
            <a:spLocks noGrp="1"/>
          </p:cNvSpPr>
          <p:nvPr>
            <p:ph type="sldNum" sz="quarter" idx="12"/>
          </p:nvPr>
        </p:nvSpPr>
        <p:spPr/>
        <p:txBody>
          <a:bodyPr/>
          <a:lstStyle/>
          <a:p>
            <a:fld id="{EDBFFE06-F283-421B-BFA0-5ECC406415F6}" type="slidenum">
              <a:rPr lang="en-US" smtClean="0"/>
              <a:t>1</a:t>
            </a:fld>
            <a:endParaRPr lang="en-US"/>
          </a:p>
        </p:txBody>
      </p:sp>
    </p:spTree>
    <p:extLst>
      <p:ext uri="{BB962C8B-B14F-4D97-AF65-F5344CB8AC3E}">
        <p14:creationId xmlns:p14="http://schemas.microsoft.com/office/powerpoint/2010/main" val="3318468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Objectives</a:t>
            </a:r>
            <a:endParaRPr lang="en-US" dirty="0">
              <a:solidFill>
                <a:schemeClr val="accent1">
                  <a:lumMod val="50000"/>
                </a:schemeClr>
              </a:solidFill>
              <a:latin typeface="+mn-lt"/>
            </a:endParaRPr>
          </a:p>
        </p:txBody>
      </p:sp>
      <p:sp>
        <p:nvSpPr>
          <p:cNvPr id="5" name="TextBox 4"/>
          <p:cNvSpPr txBox="1">
            <a:spLocks noChangeAspect="1"/>
          </p:cNvSpPr>
          <p:nvPr/>
        </p:nvSpPr>
        <p:spPr>
          <a:xfrm>
            <a:off x="457199" y="1066800"/>
            <a:ext cx="8361123" cy="4237057"/>
          </a:xfrm>
          <a:prstGeom prst="rect">
            <a:avLst/>
          </a:prstGeom>
          <a:noFill/>
        </p:spPr>
        <p:txBody>
          <a:bodyPr wrap="square" rtlCol="0">
            <a:spAutoFit/>
          </a:bodyPr>
          <a:lstStyle/>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Why is pest contamination a concern?</a:t>
            </a:r>
          </a:p>
          <a:p>
            <a:pPr marL="173736" indent="-173736">
              <a:spcBef>
                <a:spcPts val="1584"/>
              </a:spcBef>
              <a:buFont typeface="Wingdings" panose="05000000000000000000" pitchFamily="2" charset="2"/>
              <a:buChar char="§"/>
            </a:pPr>
            <a:endParaRPr lang="en-US" sz="3600" dirty="0" smtClean="0">
              <a:solidFill>
                <a:schemeClr val="accent4">
                  <a:lumMod val="25000"/>
                </a:schemeClr>
              </a:solidFill>
              <a:cs typeface="Arial" panose="020B0604020202020204" pitchFamily="34" charset="0"/>
            </a:endParaRPr>
          </a:p>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Examples of truck trailer pest contamination. </a:t>
            </a:r>
          </a:p>
          <a:p>
            <a:pPr marL="173736" indent="-173736">
              <a:spcBef>
                <a:spcPts val="1584"/>
              </a:spcBef>
              <a:buFont typeface="Wingdings" panose="05000000000000000000" pitchFamily="2" charset="2"/>
              <a:buChar char="§"/>
            </a:pPr>
            <a:endParaRPr lang="en-US" sz="3600" dirty="0">
              <a:solidFill>
                <a:schemeClr val="accent4">
                  <a:lumMod val="25000"/>
                </a:schemeClr>
              </a:solidFill>
              <a:cs typeface="Arial" panose="020B0604020202020204" pitchFamily="34" charset="0"/>
            </a:endParaRPr>
          </a:p>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Ways to prevent it.</a:t>
            </a:r>
          </a:p>
        </p:txBody>
      </p:sp>
    </p:spTree>
    <p:extLst>
      <p:ext uri="{BB962C8B-B14F-4D97-AF65-F5344CB8AC3E}">
        <p14:creationId xmlns:p14="http://schemas.microsoft.com/office/powerpoint/2010/main" val="694454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3</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What is Pest Contamination?</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224945"/>
            <a:ext cx="8652680" cy="4975721"/>
          </a:xfrm>
          <a:prstGeom prst="rect">
            <a:avLst/>
          </a:prstGeom>
          <a:noFill/>
        </p:spPr>
        <p:txBody>
          <a:bodyPr wrap="square" rtlCol="0">
            <a:spAutoFit/>
          </a:bodyPr>
          <a:lstStyle/>
          <a:p>
            <a:pPr lvl="1">
              <a:spcBef>
                <a:spcPts val="1584"/>
              </a:spcBef>
            </a:pPr>
            <a:r>
              <a:rPr lang="en-US" sz="2800" dirty="0" smtClean="0">
                <a:solidFill>
                  <a:schemeClr val="accent4">
                    <a:lumMod val="25000"/>
                  </a:schemeClr>
                </a:solidFill>
                <a:cs typeface="Arial" panose="020B0604020202020204" pitchFamily="34" charset="0"/>
              </a:rPr>
              <a:t>	Visible forms of animals, insects or other invertebrates (alive or dead, in any lifecycle stage, including egg casings or rafts), or any organic material of animal origin (including blood, bones, hair, flesh, secretions, excretions); viable or non-viable plants or plant products (including fruit, seeds, leaves, twigs, roots, bark); or other organic material, including fungi; or soil, or water; where such products are not the manifested cargo within the Cargo Transport Unit (i.e., container).</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016111" y="5324943"/>
            <a:ext cx="4985359" cy="430887"/>
          </a:xfrm>
          <a:prstGeom prst="rect">
            <a:avLst/>
          </a:prstGeom>
          <a:noFill/>
        </p:spPr>
        <p:txBody>
          <a:bodyPr wrap="square" rtlCol="0">
            <a:spAutoFit/>
          </a:bodyPr>
          <a:lstStyle/>
          <a:p>
            <a:r>
              <a:rPr lang="en-US" sz="1100" dirty="0" smtClean="0"/>
              <a:t>- IMO/ILO/UNECE. (2014, January).  Code of Practice for Packing of Cargo Transport Units (CTU Code).</a:t>
            </a:r>
            <a:endParaRPr lang="en-US" sz="1100" dirty="0"/>
          </a:p>
        </p:txBody>
      </p:sp>
    </p:spTree>
    <p:extLst>
      <p:ext uri="{BB962C8B-B14F-4D97-AF65-F5344CB8AC3E}">
        <p14:creationId xmlns:p14="http://schemas.microsoft.com/office/powerpoint/2010/main" val="188937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4</a:t>
            </a:fld>
            <a:endParaRPr lang="en-US"/>
          </a:p>
        </p:txBody>
      </p:sp>
      <p:sp>
        <p:nvSpPr>
          <p:cNvPr id="5" name="Title 2"/>
          <p:cNvSpPr txBox="1">
            <a:spLocks/>
          </p:cNvSpPr>
          <p:nvPr/>
        </p:nvSpPr>
        <p:spPr>
          <a:xfrm>
            <a:off x="455613" y="182563"/>
            <a:ext cx="8226425" cy="12520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What is Truck Trailer Pest Contamination? </a:t>
            </a:r>
            <a:endParaRPr lang="en-US" dirty="0">
              <a:solidFill>
                <a:schemeClr val="accent1">
                  <a:lumMod val="50000"/>
                </a:schemeClr>
              </a:solidFill>
              <a:latin typeface="+mn-lt"/>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614" y="1651127"/>
            <a:ext cx="4198273" cy="39278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p:cNvSpPr txBox="1"/>
          <p:nvPr/>
        </p:nvSpPr>
        <p:spPr>
          <a:xfrm>
            <a:off x="992081" y="5590035"/>
            <a:ext cx="3125337" cy="261610"/>
          </a:xfrm>
          <a:prstGeom prst="rect">
            <a:avLst/>
          </a:prstGeom>
          <a:noFill/>
        </p:spPr>
        <p:txBody>
          <a:bodyPr wrap="square" rtlCol="0">
            <a:spAutoFit/>
          </a:bodyPr>
          <a:lstStyle/>
          <a:p>
            <a:pPr algn="ctr"/>
            <a:r>
              <a:rPr lang="en-US" sz="1100" dirty="0" smtClean="0"/>
              <a:t>Photo Credit: San Francisco Field Office</a:t>
            </a:r>
            <a:endParaRPr lang="en-US" sz="1100" dirty="0"/>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r="19696"/>
          <a:stretch/>
        </p:blipFill>
        <p:spPr>
          <a:xfrm>
            <a:off x="4841001" y="1651127"/>
            <a:ext cx="3948157" cy="39278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p:cNvSpPr txBox="1"/>
          <p:nvPr/>
        </p:nvSpPr>
        <p:spPr>
          <a:xfrm>
            <a:off x="5167906" y="5590035"/>
            <a:ext cx="3294346" cy="261610"/>
          </a:xfrm>
          <a:prstGeom prst="rect">
            <a:avLst/>
          </a:prstGeom>
          <a:noFill/>
        </p:spPr>
        <p:txBody>
          <a:bodyPr wrap="square" rtlCol="0">
            <a:spAutoFit/>
          </a:bodyPr>
          <a:lstStyle/>
          <a:p>
            <a:pPr algn="ctr"/>
            <a:r>
              <a:rPr lang="en-US" sz="1100" dirty="0" smtClean="0"/>
              <a:t>Photo Credit: San Diego Field Office</a:t>
            </a:r>
            <a:endParaRPr lang="en-US" sz="1100" dirty="0"/>
          </a:p>
        </p:txBody>
      </p:sp>
    </p:spTree>
    <p:extLst>
      <p:ext uri="{BB962C8B-B14F-4D97-AF65-F5344CB8AC3E}">
        <p14:creationId xmlns:p14="http://schemas.microsoft.com/office/powerpoint/2010/main" val="36798971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5</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Impact</a:t>
            </a:r>
            <a:endParaRPr lang="en-US" dirty="0">
              <a:solidFill>
                <a:schemeClr val="accent1">
                  <a:lumMod val="50000"/>
                </a:schemeClr>
              </a:solidFill>
              <a:latin typeface="+mn-lt"/>
            </a:endParaRPr>
          </a:p>
        </p:txBody>
      </p:sp>
      <p:sp>
        <p:nvSpPr>
          <p:cNvPr id="5" name="TextBox 4"/>
          <p:cNvSpPr txBox="1">
            <a:spLocks noChangeAspect="1"/>
          </p:cNvSpPr>
          <p:nvPr/>
        </p:nvSpPr>
        <p:spPr>
          <a:xfrm>
            <a:off x="457199" y="1066800"/>
            <a:ext cx="8336071" cy="7417415"/>
          </a:xfrm>
          <a:prstGeom prst="rect">
            <a:avLst/>
          </a:prstGeom>
          <a:noFill/>
        </p:spPr>
        <p:txBody>
          <a:bodyPr wrap="square" rtlCol="0">
            <a:spAutoFit/>
          </a:bodyPr>
          <a:lstStyle/>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Agriculture is the LARGEST industry and employment sector in the United States, with more than $1,000,000,000,000 (1 trillion) in economic activity annually.</a:t>
            </a:r>
          </a:p>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The greatest risk to the success of this industry are exotic plant pests and foreign animal diseases.</a:t>
            </a:r>
          </a:p>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Currently, invasive species cause an estimated $136,000,000,000 (136 billion) in lost agriculture revenue annually.</a:t>
            </a:r>
          </a:p>
          <a:p>
            <a:pPr marL="173736" indent="-173736">
              <a:spcBef>
                <a:spcPts val="1584"/>
              </a:spcBef>
              <a:buFont typeface="Wingdings" panose="05000000000000000000" pitchFamily="2" charset="2"/>
              <a:buChar char="§"/>
            </a:pPr>
            <a:endParaRPr lang="en-US" sz="3600" dirty="0" smtClean="0">
              <a:solidFill>
                <a:schemeClr val="accent4">
                  <a:lumMod val="25000"/>
                </a:schemeClr>
              </a:solidFill>
              <a:cs typeface="Arial" panose="020B0604020202020204" pitchFamily="34" charset="0"/>
            </a:endParaRPr>
          </a:p>
          <a:p>
            <a:pPr>
              <a:spcBef>
                <a:spcPts val="1584"/>
              </a:spcBef>
            </a:pPr>
            <a:r>
              <a:rPr lang="en-US" sz="3600" dirty="0" smtClean="0">
                <a:solidFill>
                  <a:schemeClr val="accent4">
                    <a:lumMod val="25000"/>
                  </a:schemeClr>
                </a:solidFill>
                <a:cs typeface="Arial" panose="020B0604020202020204" pitchFamily="34" charset="0"/>
              </a:rPr>
              <a:t> </a:t>
            </a:r>
          </a:p>
          <a:p>
            <a:pPr marL="173736" indent="-173736">
              <a:spcBef>
                <a:spcPts val="1584"/>
              </a:spcBef>
              <a:buFont typeface="Wingdings" panose="05000000000000000000" pitchFamily="2" charset="2"/>
              <a:buChar char="§"/>
            </a:pPr>
            <a:endParaRPr lang="en-US" sz="3600" dirty="0">
              <a:solidFill>
                <a:schemeClr val="accent4">
                  <a:lumMod val="25000"/>
                </a:schemeClr>
              </a:solidFill>
              <a:cs typeface="Arial" panose="020B0604020202020204" pitchFamily="34" charset="0"/>
            </a:endParaRPr>
          </a:p>
          <a:p>
            <a:pPr>
              <a:spcBef>
                <a:spcPts val="1584"/>
              </a:spcBef>
            </a:pPr>
            <a:endParaRPr lang="en-US" sz="36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25935110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6</a:t>
            </a:fld>
            <a:endParaRPr lang="en-US"/>
          </a:p>
        </p:txBody>
      </p:sp>
      <p:sp>
        <p:nvSpPr>
          <p:cNvPr id="5" name="Title 2"/>
          <p:cNvSpPr txBox="1">
            <a:spLocks/>
          </p:cNvSpPr>
          <p:nvPr/>
        </p:nvSpPr>
        <p:spPr>
          <a:xfrm>
            <a:off x="455613" y="182563"/>
            <a:ext cx="8226425" cy="12520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Pest Contaminants Affect You?</a:t>
            </a:r>
            <a:endParaRPr lang="en-US" dirty="0">
              <a:solidFill>
                <a:schemeClr val="accent1">
                  <a:lumMod val="50000"/>
                </a:schemeClr>
              </a:solidFill>
              <a:latin typeface="+mn-lt"/>
            </a:endParaRPr>
          </a:p>
        </p:txBody>
      </p:sp>
      <p:sp>
        <p:nvSpPr>
          <p:cNvPr id="2" name="Rectangle 1"/>
          <p:cNvSpPr/>
          <p:nvPr/>
        </p:nvSpPr>
        <p:spPr>
          <a:xfrm>
            <a:off x="455613" y="1651127"/>
            <a:ext cx="4572000" cy="3190617"/>
          </a:xfrm>
          <a:prstGeom prst="rect">
            <a:avLst/>
          </a:prstGeom>
        </p:spPr>
        <p:txBody>
          <a:bodyPr>
            <a:spAutoFit/>
          </a:bodyPr>
          <a:lstStyle/>
          <a:p>
            <a:pPr>
              <a:spcBef>
                <a:spcPts val="1584"/>
              </a:spcBef>
            </a:pPr>
            <a:r>
              <a:rPr lang="en-US" sz="3600" b="1" u="sng" dirty="0">
                <a:solidFill>
                  <a:schemeClr val="accent4">
                    <a:lumMod val="25000"/>
                  </a:schemeClr>
                </a:solidFill>
                <a:cs typeface="Arial" panose="020B0604020202020204" pitchFamily="34" charset="0"/>
              </a:rPr>
              <a:t>COSTLY</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Devanning charges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Possible re-export charges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Cleaning </a:t>
            </a: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Fumigation</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3" y="1745627"/>
            <a:ext cx="3778570" cy="3201981"/>
          </a:xfrm>
          <a:prstGeom prst="rect">
            <a:avLst/>
          </a:prstGeom>
        </p:spPr>
      </p:pic>
      <p:sp>
        <p:nvSpPr>
          <p:cNvPr id="4" name="TextBox 3"/>
          <p:cNvSpPr txBox="1"/>
          <p:nvPr/>
        </p:nvSpPr>
        <p:spPr>
          <a:xfrm>
            <a:off x="5612130" y="5272631"/>
            <a:ext cx="2592418" cy="646331"/>
          </a:xfrm>
          <a:prstGeom prst="rect">
            <a:avLst/>
          </a:prstGeom>
          <a:noFill/>
        </p:spPr>
        <p:txBody>
          <a:bodyPr wrap="square" rtlCol="0">
            <a:spAutoFit/>
          </a:bodyPr>
          <a:lstStyle/>
          <a:p>
            <a:r>
              <a:rPr lang="en-US" dirty="0" smtClean="0">
                <a:solidFill>
                  <a:srgbClr val="FF0000"/>
                </a:solidFill>
              </a:rPr>
              <a:t>Different, high res clip art needed</a:t>
            </a:r>
            <a:endParaRPr lang="en-US" dirty="0">
              <a:solidFill>
                <a:srgbClr val="FF0000"/>
              </a:solidFill>
            </a:endParaRPr>
          </a:p>
        </p:txBody>
      </p:sp>
    </p:spTree>
    <p:extLst>
      <p:ext uri="{BB962C8B-B14F-4D97-AF65-F5344CB8AC3E}">
        <p14:creationId xmlns:p14="http://schemas.microsoft.com/office/powerpoint/2010/main" val="39409348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7</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Pest Contaminants Affect You?</a:t>
            </a:r>
            <a:endParaRPr lang="en-US" dirty="0">
              <a:solidFill>
                <a:schemeClr val="accent1">
                  <a:lumMod val="50000"/>
                </a:schemeClr>
              </a:solidFill>
              <a:latin typeface="+mn-lt"/>
            </a:endParaRPr>
          </a:p>
        </p:txBody>
      </p:sp>
      <p:sp>
        <p:nvSpPr>
          <p:cNvPr id="5" name="TextBox 4"/>
          <p:cNvSpPr txBox="1">
            <a:spLocks noChangeAspect="1"/>
          </p:cNvSpPr>
          <p:nvPr/>
        </p:nvSpPr>
        <p:spPr>
          <a:xfrm>
            <a:off x="455613" y="1692321"/>
            <a:ext cx="4442346" cy="3129062"/>
          </a:xfrm>
          <a:prstGeom prst="rect">
            <a:avLst/>
          </a:prstGeom>
          <a:noFill/>
        </p:spPr>
        <p:txBody>
          <a:bodyPr wrap="square" rtlCol="0">
            <a:spAutoFit/>
          </a:bodyPr>
          <a:lstStyle/>
          <a:p>
            <a:pPr>
              <a:spcBef>
                <a:spcPts val="1584"/>
              </a:spcBef>
            </a:pPr>
            <a:r>
              <a:rPr lang="en-US" sz="3600" b="1" u="sng" dirty="0" smtClean="0">
                <a:solidFill>
                  <a:schemeClr val="accent4">
                    <a:lumMod val="25000"/>
                  </a:schemeClr>
                </a:solidFill>
                <a:cs typeface="Arial" panose="020B0604020202020204" pitchFamily="34" charset="0"/>
              </a:rPr>
              <a:t>TIME CONSUMING</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Delays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Cancelled deliveries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Loss of business </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9545" y="1692321"/>
            <a:ext cx="3904343" cy="3325349"/>
          </a:xfrm>
          <a:prstGeom prst="rect">
            <a:avLst/>
          </a:prstGeom>
        </p:spPr>
      </p:pic>
      <p:sp>
        <p:nvSpPr>
          <p:cNvPr id="2" name="TextBox 1"/>
          <p:cNvSpPr txBox="1"/>
          <p:nvPr/>
        </p:nvSpPr>
        <p:spPr>
          <a:xfrm>
            <a:off x="5436296" y="5273458"/>
            <a:ext cx="3245742" cy="646331"/>
          </a:xfrm>
          <a:prstGeom prst="rect">
            <a:avLst/>
          </a:prstGeom>
          <a:noFill/>
        </p:spPr>
        <p:txBody>
          <a:bodyPr wrap="square" rtlCol="0">
            <a:spAutoFit/>
          </a:bodyPr>
          <a:lstStyle/>
          <a:p>
            <a:r>
              <a:rPr lang="en-US" dirty="0" smtClean="0">
                <a:solidFill>
                  <a:srgbClr val="FF0000"/>
                </a:solidFill>
              </a:rPr>
              <a:t>Different, more high res clip art needed</a:t>
            </a:r>
            <a:endParaRPr lang="en-US" dirty="0">
              <a:solidFill>
                <a:srgbClr val="FF0000"/>
              </a:solidFill>
            </a:endParaRPr>
          </a:p>
        </p:txBody>
      </p:sp>
    </p:spTree>
    <p:extLst>
      <p:ext uri="{BB962C8B-B14F-4D97-AF65-F5344CB8AC3E}">
        <p14:creationId xmlns:p14="http://schemas.microsoft.com/office/powerpoint/2010/main" val="2001907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8</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You Address the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224946"/>
            <a:ext cx="8439553" cy="5139869"/>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Store cargo away from vegetation and/or avoid placing </a:t>
            </a:r>
            <a:r>
              <a:rPr lang="en-US" sz="2800" dirty="0">
                <a:solidFill>
                  <a:schemeClr val="accent4">
                    <a:lumMod val="25000"/>
                  </a:schemeClr>
                </a:solidFill>
                <a:cs typeface="Arial" panose="020B0604020202020204" pitchFamily="34" charset="0"/>
              </a:rPr>
              <a:t>trailers </a:t>
            </a:r>
            <a:r>
              <a:rPr lang="en-US" sz="2800" dirty="0" smtClean="0">
                <a:solidFill>
                  <a:schemeClr val="accent4">
                    <a:lumMod val="25000"/>
                  </a:schemeClr>
                </a:solidFill>
                <a:cs typeface="Arial" panose="020B0604020202020204" pitchFamily="34" charset="0"/>
              </a:rPr>
              <a:t>over grain, soil, or vegetation.</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Visually </a:t>
            </a:r>
            <a:r>
              <a:rPr lang="en-US" sz="2800" dirty="0">
                <a:solidFill>
                  <a:schemeClr val="accent4">
                    <a:lumMod val="25000"/>
                  </a:schemeClr>
                </a:solidFill>
                <a:cs typeface="Arial" panose="020B0604020202020204" pitchFamily="34" charset="0"/>
              </a:rPr>
              <a:t>inspect cargo and trailer for contaminants and pests before loading.</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Sweep, vacuum, or wash trailers prior to loading.</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9642889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9</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Soil – Truck Trailer Undercarriage</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24520" y="5423770"/>
            <a:ext cx="2688609" cy="261610"/>
          </a:xfrm>
          <a:prstGeom prst="rect">
            <a:avLst/>
          </a:prstGeom>
          <a:noFill/>
        </p:spPr>
        <p:txBody>
          <a:bodyPr wrap="square" rtlCol="0">
            <a:spAutoFit/>
          </a:bodyPr>
          <a:lstStyle/>
          <a:p>
            <a:pPr lvl="0" algn="ctr"/>
            <a:r>
              <a:rPr lang="en-US" sz="1100" dirty="0" smtClean="0">
                <a:solidFill>
                  <a:prstClr val="black"/>
                </a:solidFill>
              </a:rPr>
              <a:t>Photo Credit: Baltimore Field Office</a:t>
            </a:r>
            <a:endParaRPr lang="en-US" sz="1100" dirty="0">
              <a:solidFill>
                <a:prstClr val="black"/>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613" y="907680"/>
            <a:ext cx="4024947" cy="4516090"/>
          </a:xfrm>
          <a:prstGeom prst="rect">
            <a:avLst/>
          </a:prstGeom>
          <a:ln w="38100">
            <a:solidFill>
              <a:srgbClr val="000000"/>
            </a:solidFill>
          </a:ln>
          <a:effectLst>
            <a:outerShdw blurRad="50800" dist="38100" dir="2700000" algn="tl" rotWithShape="0">
              <a:prstClr val="black">
                <a:alpha val="40000"/>
              </a:prstClr>
            </a:outerShdw>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7314" y="907396"/>
            <a:ext cx="4007576" cy="4516374"/>
          </a:xfrm>
          <a:prstGeom prst="rect">
            <a:avLst/>
          </a:prstGeom>
          <a:ln w="38100">
            <a:solidFill>
              <a:srgbClr val="00000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747059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10</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Soil – better pic coming</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396423"/>
            <a:ext cx="2688609" cy="261610"/>
          </a:xfrm>
          <a:prstGeom prst="rect">
            <a:avLst/>
          </a:prstGeom>
          <a:noFill/>
        </p:spPr>
        <p:txBody>
          <a:bodyPr wrap="square" rtlCol="0">
            <a:spAutoFit/>
          </a:bodyPr>
          <a:lstStyle/>
          <a:p>
            <a:pPr lvl="0" algn="ctr"/>
            <a:r>
              <a:rPr lang="en-US" sz="1100" dirty="0" smtClean="0">
                <a:solidFill>
                  <a:prstClr val="black"/>
                </a:solidFill>
              </a:rPr>
              <a:t>Photo Credit: San Francisco Field Office</a:t>
            </a:r>
            <a:endParaRPr lang="en-US" sz="1100" dirty="0">
              <a:solidFill>
                <a:prstClr val="black"/>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38175" t="21825" r="17048" b="6859"/>
          <a:stretch/>
        </p:blipFill>
        <p:spPr>
          <a:xfrm>
            <a:off x="576196" y="890862"/>
            <a:ext cx="8105841" cy="4505561"/>
          </a:xfrm>
          <a:prstGeom prst="rect">
            <a:avLst/>
          </a:prstGeom>
          <a:ln w="38100">
            <a:solidFill>
              <a:srgbClr val="00000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202795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11</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is Soil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5139869"/>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Soil can harbor insect pests and weed seeds.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Nematodes (microscopic worms) may be present in soil.  These can be very harmful to plants, and exceedingly difficult to eradicate.</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Soil also is a vector for foreign animal diseases.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a:t>
            </a:r>
            <a:r>
              <a:rPr lang="en-US" sz="2800" dirty="0">
                <a:solidFill>
                  <a:schemeClr val="accent4">
                    <a:lumMod val="25000"/>
                  </a:schemeClr>
                </a:solidFill>
                <a:cs typeface="Arial" panose="020B0604020202020204" pitchFamily="34" charset="0"/>
              </a:rPr>
              <a:t>do </a:t>
            </a:r>
            <a:r>
              <a:rPr lang="en-US" sz="2800" dirty="0" smtClean="0">
                <a:solidFill>
                  <a:schemeClr val="accent4">
                    <a:lumMod val="25000"/>
                  </a:schemeClr>
                </a:solidFill>
                <a:cs typeface="Arial" panose="020B0604020202020204" pitchFamily="34" charset="0"/>
              </a:rPr>
              <a:t>about soil….</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38885125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BFFE06-F283-421B-BFA0-5ECC406415F6}" type="slidenum">
              <a:rPr lang="en-US" smtClean="0"/>
              <a:t>12</a:t>
            </a:fld>
            <a:endParaRPr lang="en-US"/>
          </a:p>
        </p:txBody>
      </p:sp>
      <p:sp>
        <p:nvSpPr>
          <p:cNvPr id="4" name="Title 1"/>
          <p:cNvSpPr txBox="1">
            <a:spLocks/>
          </p:cNvSpPr>
          <p:nvPr/>
        </p:nvSpPr>
        <p:spPr>
          <a:xfrm>
            <a:off x="455613" y="182563"/>
            <a:ext cx="85359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4000" b="0" dirty="0" smtClean="0">
                <a:solidFill>
                  <a:schemeClr val="accent1">
                    <a:lumMod val="50000"/>
                  </a:schemeClr>
                </a:solidFill>
                <a:latin typeface="+mn-lt"/>
              </a:rPr>
              <a:t>Clean Exterior of Trailer </a:t>
            </a:r>
            <a:endParaRPr lang="en-US" sz="2200" b="0" dirty="0">
              <a:solidFill>
                <a:schemeClr val="accent1">
                  <a:lumMod val="50000"/>
                </a:schemeClr>
              </a:solidFill>
              <a:latin typeface="+mj-lt"/>
            </a:endParaRPr>
          </a:p>
          <a:p>
            <a:pPr algn="l"/>
            <a:endParaRPr lang="en-US" sz="4000" dirty="0">
              <a:solidFill>
                <a:schemeClr val="tx2">
                  <a:lumMod val="90000"/>
                  <a:lumOff val="10000"/>
                </a:schemeClr>
              </a:solidFill>
            </a:endParaRPr>
          </a:p>
        </p:txBody>
      </p:sp>
      <p:pic>
        <p:nvPicPr>
          <p:cNvPr id="5" name="Picture 4" descr="C:\Users\BZZEMY9\Desktop\Cleaning Intermodal\WashingCanExterior.jpg"/>
          <p:cNvPicPr/>
          <p:nvPr/>
        </p:nvPicPr>
        <p:blipFill>
          <a:blip r:embed="rId3">
            <a:extLst>
              <a:ext uri="{28A0092B-C50C-407E-A947-70E740481C1C}">
                <a14:useLocalDpi xmlns:a14="http://schemas.microsoft.com/office/drawing/2010/main" val="0"/>
              </a:ext>
            </a:extLst>
          </a:blip>
          <a:srcRect/>
          <a:stretch>
            <a:fillRect/>
          </a:stretch>
        </p:blipFill>
        <p:spPr bwMode="auto">
          <a:xfrm>
            <a:off x="638827" y="999886"/>
            <a:ext cx="8116866" cy="4586722"/>
          </a:xfrm>
          <a:prstGeom prst="rect">
            <a:avLst/>
          </a:prstGeom>
          <a:noFill/>
          <a:ln>
            <a:noFill/>
          </a:ln>
        </p:spPr>
      </p:pic>
      <p:sp>
        <p:nvSpPr>
          <p:cNvPr id="3" name="TextBox 2"/>
          <p:cNvSpPr txBox="1"/>
          <p:nvPr/>
        </p:nvSpPr>
        <p:spPr>
          <a:xfrm>
            <a:off x="3554730" y="5586608"/>
            <a:ext cx="2442575" cy="261610"/>
          </a:xfrm>
          <a:prstGeom prst="rect">
            <a:avLst/>
          </a:prstGeom>
          <a:noFill/>
        </p:spPr>
        <p:txBody>
          <a:bodyPr wrap="square" rtlCol="0">
            <a:spAutoFit/>
          </a:bodyPr>
          <a:lstStyle/>
          <a:p>
            <a:r>
              <a:rPr lang="en-US" sz="1100" dirty="0" smtClean="0"/>
              <a:t>Photo Credit: Seattle Field office</a:t>
            </a:r>
            <a:endParaRPr lang="en-US" sz="1100" dirty="0"/>
          </a:p>
        </p:txBody>
      </p:sp>
    </p:spTree>
    <p:extLst>
      <p:ext uri="{BB962C8B-B14F-4D97-AF65-F5344CB8AC3E}">
        <p14:creationId xmlns:p14="http://schemas.microsoft.com/office/powerpoint/2010/main" val="40009517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13</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Plant Stems and Leaves on Trailer Floor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9" name="TextBox 8"/>
          <p:cNvSpPr txBox="1"/>
          <p:nvPr/>
        </p:nvSpPr>
        <p:spPr>
          <a:xfrm>
            <a:off x="873454" y="5347908"/>
            <a:ext cx="3070747" cy="261610"/>
          </a:xfrm>
          <a:prstGeom prst="rect">
            <a:avLst/>
          </a:prstGeom>
          <a:noFill/>
        </p:spPr>
        <p:txBody>
          <a:bodyPr wrap="square" rtlCol="0">
            <a:spAutoFit/>
          </a:bodyPr>
          <a:lstStyle/>
          <a:p>
            <a:pPr algn="ctr"/>
            <a:r>
              <a:rPr lang="en-US" sz="1100" dirty="0" smtClean="0"/>
              <a:t>Photo Credit: Port of </a:t>
            </a:r>
            <a:r>
              <a:rPr lang="en-US" sz="1100" dirty="0" err="1" smtClean="0"/>
              <a:t>Otay</a:t>
            </a:r>
            <a:r>
              <a:rPr lang="en-US" sz="1100" dirty="0" smtClean="0"/>
              <a:t> Mesa</a:t>
            </a:r>
            <a:endParaRPr lang="en-US" sz="1100" dirty="0"/>
          </a:p>
        </p:txBody>
      </p:sp>
      <p:sp>
        <p:nvSpPr>
          <p:cNvPr id="10" name="TextBox 9"/>
          <p:cNvSpPr txBox="1"/>
          <p:nvPr/>
        </p:nvSpPr>
        <p:spPr>
          <a:xfrm>
            <a:off x="5343236" y="5369242"/>
            <a:ext cx="2811439" cy="261610"/>
          </a:xfrm>
          <a:prstGeom prst="rect">
            <a:avLst/>
          </a:prstGeom>
          <a:noFill/>
        </p:spPr>
        <p:txBody>
          <a:bodyPr wrap="square" rtlCol="0">
            <a:spAutoFit/>
          </a:bodyPr>
          <a:lstStyle/>
          <a:p>
            <a:pPr algn="ctr"/>
            <a:r>
              <a:rPr lang="en-US" sz="1100" dirty="0"/>
              <a:t>Photo Credit</a:t>
            </a:r>
            <a:r>
              <a:rPr lang="en-US" sz="1100" dirty="0" smtClean="0"/>
              <a:t>: Port of </a:t>
            </a:r>
            <a:r>
              <a:rPr lang="en-US" sz="1100" dirty="0" err="1" smtClean="0"/>
              <a:t>Otay</a:t>
            </a:r>
            <a:r>
              <a:rPr lang="en-US" sz="1100" dirty="0" smtClean="0"/>
              <a:t> Mesa</a:t>
            </a:r>
            <a:endParaRPr lang="en-US" sz="1100" dirty="0"/>
          </a:p>
        </p:txBody>
      </p:sp>
      <p:pic>
        <p:nvPicPr>
          <p:cNvPr id="11" name="Content Placeholder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762" y="1440755"/>
            <a:ext cx="4196132" cy="39227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2" name="Content Placeholder 5" descr="C:\Users\EGCL8UD\Desktop\Citrus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7813" y="1462089"/>
            <a:ext cx="4162287" cy="39014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5047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14</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Spilled Seed on Trailer Floor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125338" y="5587801"/>
            <a:ext cx="2688609" cy="261610"/>
          </a:xfrm>
          <a:prstGeom prst="rect">
            <a:avLst/>
          </a:prstGeom>
          <a:noFill/>
        </p:spPr>
        <p:txBody>
          <a:bodyPr wrap="square" rtlCol="0">
            <a:spAutoFit/>
          </a:bodyPr>
          <a:lstStyle/>
          <a:p>
            <a:pPr lvl="0" algn="ctr"/>
            <a:r>
              <a:rPr lang="en-US" sz="1100" dirty="0">
                <a:solidFill>
                  <a:prstClr val="black"/>
                </a:solidFill>
              </a:rPr>
              <a:t>Photo Credit: </a:t>
            </a:r>
            <a:r>
              <a:rPr lang="en-US" sz="1100" dirty="0" smtClean="0">
                <a:solidFill>
                  <a:prstClr val="black"/>
                </a:solidFill>
              </a:rPr>
              <a:t>San Diego Field Office</a:t>
            </a:r>
            <a:endParaRPr lang="en-US" sz="1100" dirty="0">
              <a:solidFill>
                <a:prstClr val="black"/>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8299" y="921224"/>
            <a:ext cx="6570916" cy="4666577"/>
          </a:xfrm>
          <a:prstGeom prst="rect">
            <a:avLst/>
          </a:prstGeom>
        </p:spPr>
      </p:pic>
    </p:spTree>
    <p:extLst>
      <p:ext uri="{BB962C8B-B14F-4D97-AF65-F5344CB8AC3E}">
        <p14:creationId xmlns:p14="http://schemas.microsoft.com/office/powerpoint/2010/main" val="10117075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15</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Spilled Seed on Trailer Floor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951" y="945132"/>
            <a:ext cx="8168957" cy="4642669"/>
          </a:xfrm>
          <a:prstGeom prst="rect">
            <a:avLst/>
          </a:prstGeom>
          <a:ln w="38100">
            <a:solidFill>
              <a:srgbClr val="000000"/>
            </a:solidFill>
          </a:ln>
          <a:effectLst>
            <a:outerShdw blurRad="50800" dist="38100" dir="2700000" algn="tl" rotWithShape="0">
              <a:prstClr val="black">
                <a:alpha val="40000"/>
              </a:prstClr>
            </a:outerShdw>
          </a:effectLst>
        </p:spPr>
      </p:pic>
      <p:sp>
        <p:nvSpPr>
          <p:cNvPr id="2" name="TextBox 1"/>
          <p:cNvSpPr txBox="1"/>
          <p:nvPr/>
        </p:nvSpPr>
        <p:spPr>
          <a:xfrm>
            <a:off x="3125338" y="5587801"/>
            <a:ext cx="2688609" cy="261610"/>
          </a:xfrm>
          <a:prstGeom prst="rect">
            <a:avLst/>
          </a:prstGeom>
          <a:noFill/>
        </p:spPr>
        <p:txBody>
          <a:bodyPr wrap="square" rtlCol="0">
            <a:spAutoFit/>
          </a:bodyPr>
          <a:lstStyle/>
          <a:p>
            <a:pPr lvl="0" algn="ctr"/>
            <a:r>
              <a:rPr lang="en-US" sz="1100" dirty="0">
                <a:solidFill>
                  <a:prstClr val="black"/>
                </a:solidFill>
              </a:rPr>
              <a:t>Photo Credit: Baltimore Field Office</a:t>
            </a:r>
          </a:p>
        </p:txBody>
      </p:sp>
    </p:spTree>
    <p:extLst>
      <p:ext uri="{BB962C8B-B14F-4D97-AF65-F5344CB8AC3E}">
        <p14:creationId xmlns:p14="http://schemas.microsoft.com/office/powerpoint/2010/main" val="16749595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16</a:t>
            </a:fld>
            <a:endParaRPr lang="en-US"/>
          </a:p>
        </p:txBody>
      </p:sp>
      <p:sp>
        <p:nvSpPr>
          <p:cNvPr id="4" name="Title 1"/>
          <p:cNvSpPr txBox="1">
            <a:spLocks/>
          </p:cNvSpPr>
          <p:nvPr/>
        </p:nvSpPr>
        <p:spPr>
          <a:xfrm>
            <a:off x="455613" y="182563"/>
            <a:ext cx="8360841"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Seeds – Truck Trailer Undercarriage</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24520" y="5528051"/>
            <a:ext cx="2688609" cy="261610"/>
          </a:xfrm>
          <a:prstGeom prst="rect">
            <a:avLst/>
          </a:prstGeom>
          <a:noFill/>
        </p:spPr>
        <p:txBody>
          <a:bodyPr wrap="square" rtlCol="0">
            <a:spAutoFit/>
          </a:bodyPr>
          <a:lstStyle/>
          <a:p>
            <a:pPr lvl="0" algn="ctr"/>
            <a:r>
              <a:rPr lang="en-US" sz="1100" dirty="0" smtClean="0">
                <a:solidFill>
                  <a:prstClr val="black"/>
                </a:solidFill>
              </a:rPr>
              <a:t>APTL Photo Library</a:t>
            </a:r>
            <a:endParaRPr lang="en-US" sz="1100" dirty="0">
              <a:solidFill>
                <a:prstClr val="black"/>
              </a:solidFill>
            </a:endParaRPr>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084" y="889348"/>
            <a:ext cx="8086953" cy="45834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019261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17</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are Plant Material and Seed Contaminants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57090" y="1584830"/>
            <a:ext cx="8652680" cy="4503797"/>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They can </a:t>
            </a:r>
            <a:r>
              <a:rPr lang="en-US" sz="2800" dirty="0">
                <a:solidFill>
                  <a:schemeClr val="accent4">
                    <a:lumMod val="25000"/>
                  </a:schemeClr>
                </a:solidFill>
                <a:cs typeface="Arial" panose="020B0604020202020204" pitchFamily="34" charset="0"/>
              </a:rPr>
              <a:t>carry plant pathogens and </a:t>
            </a:r>
            <a:r>
              <a:rPr lang="en-US" sz="2800" dirty="0" smtClean="0">
                <a:solidFill>
                  <a:schemeClr val="accent4">
                    <a:lumMod val="25000"/>
                  </a:schemeClr>
                </a:solidFill>
                <a:cs typeface="Arial" panose="020B0604020202020204" pitchFamily="34" charset="0"/>
              </a:rPr>
              <a:t>harbor insect pests.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Many foreign weed seeds are considered Federal Noxious Weeds in the United States.</a:t>
            </a:r>
          </a:p>
          <a:p>
            <a:pPr lvl="1">
              <a:spcBef>
                <a:spcPts val="1584"/>
              </a:spcBef>
            </a:pPr>
            <a:endParaRPr lang="en-US" sz="2800" dirty="0" smtClean="0">
              <a:solidFill>
                <a:schemeClr val="accent4">
                  <a:lumMod val="25000"/>
                </a:schemeClr>
              </a:solidFill>
              <a:cs typeface="Arial" panose="020B0604020202020204" pitchFamily="34" charset="0"/>
            </a:endParaRPr>
          </a:p>
          <a:p>
            <a:pPr lvl="1">
              <a:spcBef>
                <a:spcPts val="1584"/>
              </a:spcBef>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a:t>
            </a:r>
            <a:r>
              <a:rPr lang="en-US" sz="2800" dirty="0">
                <a:solidFill>
                  <a:schemeClr val="accent4">
                    <a:lumMod val="25000"/>
                  </a:schemeClr>
                </a:solidFill>
                <a:cs typeface="Arial" panose="020B0604020202020204" pitchFamily="34" charset="0"/>
              </a:rPr>
              <a:t>do </a:t>
            </a:r>
            <a:r>
              <a:rPr lang="en-US" sz="2800" dirty="0" smtClean="0">
                <a:solidFill>
                  <a:schemeClr val="accent4">
                    <a:lumMod val="25000"/>
                  </a:schemeClr>
                </a:solidFill>
                <a:cs typeface="Arial" panose="020B0604020202020204" pitchFamily="34" charset="0"/>
              </a:rPr>
              <a:t>about it…</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4035029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1300" y="1265170"/>
            <a:ext cx="3969811" cy="4557097"/>
          </a:xfrm>
          <a:prstGeom prst="rect">
            <a:avLst/>
          </a:prstGeom>
        </p:spPr>
      </p:pic>
      <p:sp>
        <p:nvSpPr>
          <p:cNvPr id="3" name="Slide Number Placeholder 2"/>
          <p:cNvSpPr>
            <a:spLocks noGrp="1"/>
          </p:cNvSpPr>
          <p:nvPr>
            <p:ph type="sldNum" sz="quarter" idx="12"/>
          </p:nvPr>
        </p:nvSpPr>
        <p:spPr/>
        <p:txBody>
          <a:bodyPr/>
          <a:lstStyle/>
          <a:p>
            <a:fld id="{EDBFFE06-F283-421B-BFA0-5ECC406415F6}" type="slidenum">
              <a:rPr lang="en-US" smtClean="0"/>
              <a:t>18</a:t>
            </a:fld>
            <a:endParaRPr lang="en-US"/>
          </a:p>
        </p:txBody>
      </p:sp>
      <p:sp>
        <p:nvSpPr>
          <p:cNvPr id="4" name="Title 1"/>
          <p:cNvSpPr txBox="1">
            <a:spLocks/>
          </p:cNvSpPr>
          <p:nvPr/>
        </p:nvSpPr>
        <p:spPr>
          <a:xfrm>
            <a:off x="455613" y="182563"/>
            <a:ext cx="8226425" cy="884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dirty="0" smtClean="0">
                <a:solidFill>
                  <a:schemeClr val="accent1">
                    <a:lumMod val="50000"/>
                  </a:schemeClr>
                </a:solidFill>
                <a:latin typeface="+mn-lt"/>
              </a:rPr>
              <a:t>Blow, Sweep or Vacuum Out Trailers</a:t>
            </a:r>
            <a:endParaRPr lang="en-US" sz="38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10" name="Picture 9" descr="C:\Users\BZZEMY9\Desktop\Truck Trailer Images\Vacuum Edge.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484" y="1265172"/>
            <a:ext cx="2703606" cy="4557097"/>
          </a:xfrm>
          <a:prstGeom prst="rect">
            <a:avLst/>
          </a:prstGeom>
          <a:noFill/>
          <a:ln>
            <a:noFill/>
          </a:ln>
        </p:spPr>
      </p:pic>
      <p:pic>
        <p:nvPicPr>
          <p:cNvPr id="8" name="Picture 7" descr="C:\Users\BZZEMY9\Desktop\Truck Trailer Images\Blower Floor 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1867" y="1265171"/>
            <a:ext cx="3081403" cy="4557097"/>
          </a:xfrm>
          <a:prstGeom prst="rect">
            <a:avLst/>
          </a:prstGeom>
          <a:noFill/>
          <a:ln>
            <a:noFill/>
          </a:ln>
        </p:spPr>
      </p:pic>
      <p:sp>
        <p:nvSpPr>
          <p:cNvPr id="2" name="TextBox 1"/>
          <p:cNvSpPr txBox="1"/>
          <p:nvPr/>
        </p:nvSpPr>
        <p:spPr>
          <a:xfrm>
            <a:off x="3093928" y="5759027"/>
            <a:ext cx="3620021" cy="261610"/>
          </a:xfrm>
          <a:prstGeom prst="rect">
            <a:avLst/>
          </a:prstGeom>
          <a:noFill/>
        </p:spPr>
        <p:txBody>
          <a:bodyPr wrap="square" rtlCol="0">
            <a:spAutoFit/>
          </a:bodyPr>
          <a:lstStyle/>
          <a:p>
            <a:r>
              <a:rPr lang="en-US" sz="1100" dirty="0" smtClean="0"/>
              <a:t>Photo Credit: Ports of Buffalo and International Falls</a:t>
            </a:r>
            <a:endParaRPr lang="en-US" sz="1100" dirty="0"/>
          </a:p>
        </p:txBody>
      </p:sp>
    </p:spTree>
    <p:extLst>
      <p:ext uri="{BB962C8B-B14F-4D97-AF65-F5344CB8AC3E}">
        <p14:creationId xmlns:p14="http://schemas.microsoft.com/office/powerpoint/2010/main" val="19859462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19</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Animal Blood</a:t>
            </a:r>
            <a:endParaRPr lang="en-US" dirty="0">
              <a:solidFill>
                <a:schemeClr val="accent1">
                  <a:lumMod val="50000"/>
                </a:schemeClr>
              </a:solidFill>
              <a:latin typeface="+mn-lt"/>
            </a:endParaRPr>
          </a:p>
        </p:txBody>
      </p:sp>
      <p:sp>
        <p:nvSpPr>
          <p:cNvPr id="2" name="TextBox 1"/>
          <p:cNvSpPr txBox="1"/>
          <p:nvPr/>
        </p:nvSpPr>
        <p:spPr>
          <a:xfrm>
            <a:off x="3239125" y="5534875"/>
            <a:ext cx="2688609" cy="261610"/>
          </a:xfrm>
          <a:prstGeom prst="rect">
            <a:avLst/>
          </a:prstGeom>
          <a:noFill/>
        </p:spPr>
        <p:txBody>
          <a:bodyPr wrap="square" rtlCol="0">
            <a:spAutoFit/>
          </a:bodyPr>
          <a:lstStyle/>
          <a:p>
            <a:pPr lvl="0" algn="ctr"/>
            <a:r>
              <a:rPr lang="en-US" sz="1100" dirty="0" smtClean="0">
                <a:solidFill>
                  <a:prstClr val="black"/>
                </a:solidFill>
              </a:rPr>
              <a:t>Photo Credit: San Diego Field Office</a:t>
            </a:r>
            <a:endParaRPr lang="en-US" sz="1100" dirty="0">
              <a:solidFill>
                <a:prstClr val="black"/>
              </a:solidFill>
            </a:endParaRPr>
          </a:p>
        </p:txBody>
      </p:sp>
      <p:pic>
        <p:nvPicPr>
          <p:cNvPr id="7" name="Picture 2" descr="C:\Users\EGCL8UD\Desktop\Blood_SD.jpg"/>
          <p:cNvPicPr>
            <a:picLocks noChangeAspect="1" noChangeArrowheads="1"/>
          </p:cNvPicPr>
          <p:nvPr/>
        </p:nvPicPr>
        <p:blipFill rotWithShape="1">
          <a:blip r:embed="rId3">
            <a:extLst>
              <a:ext uri="{28A0092B-C50C-407E-A947-70E740481C1C}">
                <a14:useLocalDpi xmlns:a14="http://schemas.microsoft.com/office/drawing/2010/main" val="0"/>
              </a:ext>
            </a:extLst>
          </a:blip>
          <a:srcRect l="18079" t="15679" r="11432" b="16352"/>
          <a:stretch/>
        </p:blipFill>
        <p:spPr bwMode="auto">
          <a:xfrm>
            <a:off x="4758035" y="872301"/>
            <a:ext cx="4136896" cy="46625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23" descr="IMG_0499"/>
          <p:cNvPicPr>
            <a:picLocks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a:xfrm>
            <a:off x="-581438" y="940075"/>
            <a:ext cx="7069540" cy="4527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87636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20</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Animal Manure</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534875"/>
            <a:ext cx="2688609" cy="261610"/>
          </a:xfrm>
          <a:prstGeom prst="rect">
            <a:avLst/>
          </a:prstGeom>
          <a:noFill/>
        </p:spPr>
        <p:txBody>
          <a:bodyPr wrap="square" rtlCol="0">
            <a:spAutoFit/>
          </a:bodyPr>
          <a:lstStyle/>
          <a:p>
            <a:pPr lvl="0" algn="ctr"/>
            <a:r>
              <a:rPr lang="en-US" sz="1100" dirty="0" smtClean="0">
                <a:solidFill>
                  <a:prstClr val="black"/>
                </a:solidFill>
              </a:rPr>
              <a:t>Photo Credit: Baltimore Field Office</a:t>
            </a:r>
            <a:endParaRPr lang="en-US" sz="1100" dirty="0">
              <a:solidFill>
                <a:prstClr val="black"/>
              </a:solidFill>
            </a:endParaRPr>
          </a:p>
        </p:txBody>
      </p:sp>
      <p:pic>
        <p:nvPicPr>
          <p:cNvPr id="7" name="Picture 23" descr="IMG_0499"/>
          <p:cNvPicPr>
            <a:picLocks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a:xfrm>
            <a:off x="928048" y="959375"/>
            <a:ext cx="7069540" cy="4527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01700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21</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is Animal Waste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4072910"/>
          </a:xfrm>
          <a:prstGeom prst="rect">
            <a:avLst/>
          </a:prstGeom>
          <a:noFill/>
        </p:spPr>
        <p:txBody>
          <a:bodyPr wrap="square" rtlCol="0">
            <a:spAutoFit/>
          </a:bodyPr>
          <a:lstStyle/>
          <a:p>
            <a:pPr lvl="1">
              <a:spcBef>
                <a:spcPts val="1584"/>
              </a:spcBef>
            </a:pPr>
            <a:r>
              <a:rPr lang="en-US" sz="2800" dirty="0" smtClean="0">
                <a:solidFill>
                  <a:schemeClr val="accent4">
                    <a:lumMod val="25000"/>
                  </a:schemeClr>
                </a:solidFill>
                <a:cs typeface="Arial" panose="020B0604020202020204" pitchFamily="34" charset="0"/>
              </a:rPr>
              <a:t>Animal waste, including blood and manure can harbor and spread foreign animal diseases.</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a:p>
            <a:pPr lvl="1">
              <a:spcBef>
                <a:spcPts val="1584"/>
              </a:spcBef>
            </a:pPr>
            <a:endParaRPr lang="en-US" sz="2800" dirty="0" smtClean="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can you do about animal waste….</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5435143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BFFE06-F283-421B-BFA0-5ECC406415F6}" type="slidenum">
              <a:rPr lang="en-US" smtClean="0"/>
              <a:t>22</a:t>
            </a:fld>
            <a:endParaRPr lang="en-US"/>
          </a:p>
        </p:txBody>
      </p:sp>
      <p:sp>
        <p:nvSpPr>
          <p:cNvPr id="4" name="Title 1"/>
          <p:cNvSpPr txBox="1">
            <a:spLocks/>
          </p:cNvSpPr>
          <p:nvPr/>
        </p:nvSpPr>
        <p:spPr>
          <a:xfrm>
            <a:off x="-32411" y="170037"/>
            <a:ext cx="9231682"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4000" b="0" dirty="0" smtClean="0">
                <a:solidFill>
                  <a:schemeClr val="accent1">
                    <a:lumMod val="50000"/>
                  </a:schemeClr>
                </a:solidFill>
                <a:latin typeface="+mn-lt"/>
              </a:rPr>
              <a:t>Start with Clean Trailer Prior to Loading </a:t>
            </a:r>
            <a:endParaRPr lang="en-US" sz="2200" b="0" dirty="0">
              <a:solidFill>
                <a:schemeClr val="accent1">
                  <a:lumMod val="50000"/>
                </a:schemeClr>
              </a:solidFill>
              <a:latin typeface="+mj-lt"/>
            </a:endParaRPr>
          </a:p>
          <a:p>
            <a:pPr algn="l"/>
            <a:endParaRPr lang="en-US" sz="4000" dirty="0">
              <a:solidFill>
                <a:schemeClr val="tx2">
                  <a:lumMod val="90000"/>
                  <a:lumOff val="10000"/>
                </a:schemeClr>
              </a:solidFill>
            </a:endParaRPr>
          </a:p>
        </p:txBody>
      </p:sp>
      <p:sp>
        <p:nvSpPr>
          <p:cNvPr id="3" name="TextBox 2"/>
          <p:cNvSpPr txBox="1"/>
          <p:nvPr/>
        </p:nvSpPr>
        <p:spPr>
          <a:xfrm>
            <a:off x="3554730" y="5715785"/>
            <a:ext cx="2442575" cy="261610"/>
          </a:xfrm>
          <a:prstGeom prst="rect">
            <a:avLst/>
          </a:prstGeom>
          <a:noFill/>
        </p:spPr>
        <p:txBody>
          <a:bodyPr wrap="square" rtlCol="0">
            <a:spAutoFit/>
          </a:bodyPr>
          <a:lstStyle/>
          <a:p>
            <a:r>
              <a:rPr lang="en-US" sz="1100" dirty="0" smtClean="0"/>
              <a:t>Photo Credit: Port of Buffalo</a:t>
            </a:r>
            <a:endParaRPr lang="en-US" sz="11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613" y="876823"/>
            <a:ext cx="8362710" cy="4838962"/>
          </a:xfrm>
          <a:prstGeom prst="rect">
            <a:avLst/>
          </a:prstGeom>
        </p:spPr>
      </p:pic>
    </p:spTree>
    <p:extLst>
      <p:ext uri="{BB962C8B-B14F-4D97-AF65-F5344CB8AC3E}">
        <p14:creationId xmlns:p14="http://schemas.microsoft.com/office/powerpoint/2010/main" val="6901325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23</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00" dirty="0" smtClean="0">
                <a:solidFill>
                  <a:schemeClr val="accent1">
                    <a:lumMod val="50000"/>
                  </a:schemeClr>
                </a:solidFill>
                <a:latin typeface="+mn-lt"/>
              </a:rPr>
              <a:t>Weed Seeds Stuck to Wood Packaging</a:t>
            </a:r>
            <a:endParaRPr lang="en-US" sz="42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733947"/>
            <a:ext cx="2688609" cy="261610"/>
          </a:xfrm>
          <a:prstGeom prst="rect">
            <a:avLst/>
          </a:prstGeom>
          <a:noFill/>
        </p:spPr>
        <p:txBody>
          <a:bodyPr wrap="square" rtlCol="0">
            <a:spAutoFit/>
          </a:bodyPr>
          <a:lstStyle/>
          <a:p>
            <a:pPr lvl="0" algn="ctr"/>
            <a:r>
              <a:rPr lang="en-US" sz="1100" dirty="0" smtClean="0">
                <a:solidFill>
                  <a:prstClr val="black"/>
                </a:solidFill>
              </a:rPr>
              <a:t>Photo Credit: Seattle Field Office</a:t>
            </a:r>
            <a:endParaRPr lang="en-US" sz="1100" dirty="0">
              <a:solidFill>
                <a:prstClr val="black"/>
              </a:solidFill>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4943"/>
          <a:stretch/>
        </p:blipFill>
        <p:spPr>
          <a:xfrm>
            <a:off x="455613" y="900752"/>
            <a:ext cx="3829005" cy="4799878"/>
          </a:xfrm>
          <a:prstGeom prst="rect">
            <a:avLst/>
          </a:prstGeom>
          <a:ln w="38100">
            <a:solidFill>
              <a:schemeClr val="tx1"/>
            </a:solidFill>
          </a:ln>
          <a:effectLst>
            <a:outerShdw blurRad="50800" dist="38100" dir="2700000" algn="tl" rotWithShape="0">
              <a:prstClr val="black">
                <a:alpha val="40000"/>
              </a:prstClr>
            </a:outerShdw>
          </a:effectLst>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r="18450"/>
          <a:stretch/>
        </p:blipFill>
        <p:spPr>
          <a:xfrm>
            <a:off x="4461579" y="900752"/>
            <a:ext cx="4160278" cy="4799878"/>
          </a:xfrm>
          <a:prstGeom prst="rect">
            <a:avLst/>
          </a:prstGeom>
          <a:ln w="38100">
            <a:solidFill>
              <a:schemeClr val="tx1"/>
            </a:solidFill>
          </a:ln>
          <a:effectLst>
            <a:outerShdw blurRad="50800" dist="38100" dir="2700000" algn="tl" rotWithShape="0">
              <a:prstClr val="black">
                <a:alpha val="40000"/>
              </a:prstClr>
            </a:outerShdw>
          </a:effectLst>
        </p:spPr>
      </p:pic>
      <p:sp>
        <p:nvSpPr>
          <p:cNvPr id="6" name="Oval 5"/>
          <p:cNvSpPr/>
          <p:nvPr/>
        </p:nvSpPr>
        <p:spPr>
          <a:xfrm>
            <a:off x="1618553" y="2439991"/>
            <a:ext cx="1503124" cy="10897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800600" y="3514644"/>
            <a:ext cx="3482236" cy="101719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p:cNvSpPr/>
          <p:nvPr/>
        </p:nvSpPr>
        <p:spPr>
          <a:xfrm rot="21371673">
            <a:off x="6422065" y="4533140"/>
            <a:ext cx="342782" cy="1465720"/>
          </a:xfrm>
          <a:prstGeom prst="upArrow">
            <a:avLst>
              <a:gd name="adj1" fmla="val 32895"/>
              <a:gd name="adj2" fmla="val 10131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p:cNvSpPr/>
          <p:nvPr/>
        </p:nvSpPr>
        <p:spPr>
          <a:xfrm rot="3958665">
            <a:off x="792318" y="2863902"/>
            <a:ext cx="465749" cy="1422308"/>
          </a:xfrm>
          <a:prstGeom prst="upArrow">
            <a:avLst>
              <a:gd name="adj1" fmla="val 23442"/>
              <a:gd name="adj2" fmla="val 9523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2837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24</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are Seeds with Wood Packaging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4708981"/>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Not all seeds can be found on container floors.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Some seeds blow around easily and attach to wood pallets and crates.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a:t>
            </a:r>
            <a:r>
              <a:rPr lang="en-US" sz="2800" dirty="0">
                <a:solidFill>
                  <a:schemeClr val="accent4">
                    <a:lumMod val="25000"/>
                  </a:schemeClr>
                </a:solidFill>
                <a:cs typeface="Arial" panose="020B0604020202020204" pitchFamily="34" charset="0"/>
              </a:rPr>
              <a:t>do </a:t>
            </a:r>
            <a:r>
              <a:rPr lang="en-US" sz="2800" dirty="0" smtClean="0">
                <a:solidFill>
                  <a:schemeClr val="accent4">
                    <a:lumMod val="25000"/>
                  </a:schemeClr>
                </a:solidFill>
                <a:cs typeface="Arial" panose="020B0604020202020204" pitchFamily="34" charset="0"/>
              </a:rPr>
              <a:t>about seeds on wood packaging….</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5212003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25</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500" dirty="0" smtClean="0">
                <a:solidFill>
                  <a:schemeClr val="accent1">
                    <a:lumMod val="50000"/>
                  </a:schemeClr>
                </a:solidFill>
                <a:latin typeface="+mn-lt"/>
              </a:rPr>
              <a:t>Vacuuming Weed Seeds from Wood Packaging</a:t>
            </a:r>
            <a:endParaRPr lang="en-US" sz="35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2654490" y="5367363"/>
            <a:ext cx="3848668" cy="261610"/>
          </a:xfrm>
          <a:prstGeom prst="rect">
            <a:avLst/>
          </a:prstGeom>
          <a:noFill/>
        </p:spPr>
        <p:txBody>
          <a:bodyPr wrap="square" rtlCol="0">
            <a:spAutoFit/>
          </a:bodyPr>
          <a:lstStyle/>
          <a:p>
            <a:pPr algn="ctr"/>
            <a:r>
              <a:rPr lang="en-US" sz="1100" dirty="0" smtClean="0"/>
              <a:t>Photo Credit: Port of International Falls</a:t>
            </a:r>
            <a:endParaRPr lang="en-US" sz="11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926055"/>
            <a:ext cx="3910084" cy="4479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0114" y="926055"/>
            <a:ext cx="4107976" cy="44977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260211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26</a:t>
            </a:fld>
            <a:endParaRPr lang="en-US"/>
          </a:p>
        </p:txBody>
      </p:sp>
      <p:sp>
        <p:nvSpPr>
          <p:cNvPr id="6" name="Title 1"/>
          <p:cNvSpPr txBox="1">
            <a:spLocks/>
          </p:cNvSpPr>
          <p:nvPr/>
        </p:nvSpPr>
        <p:spPr>
          <a:xfrm>
            <a:off x="455613" y="182563"/>
            <a:ext cx="84597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5400" b="0" dirty="0" smtClean="0">
                <a:solidFill>
                  <a:schemeClr val="accent1">
                    <a:lumMod val="50000"/>
                  </a:schemeClr>
                </a:solidFill>
                <a:latin typeface="+mn-lt"/>
              </a:rPr>
              <a:t>Conclusion</a:t>
            </a:r>
            <a:endParaRPr lang="en-US" sz="5400" b="0" dirty="0">
              <a:solidFill>
                <a:schemeClr val="accent1">
                  <a:lumMod val="50000"/>
                </a:schemeClr>
              </a:solidFill>
              <a:latin typeface="+mn-lt"/>
            </a:endParaRPr>
          </a:p>
        </p:txBody>
      </p:sp>
      <p:sp>
        <p:nvSpPr>
          <p:cNvPr id="8" name="Rectangle 7"/>
          <p:cNvSpPr/>
          <p:nvPr/>
        </p:nvSpPr>
        <p:spPr>
          <a:xfrm>
            <a:off x="177421" y="1244624"/>
            <a:ext cx="8737979" cy="5488682"/>
          </a:xfrm>
          <a:prstGeom prst="rect">
            <a:avLst/>
          </a:prstGeom>
        </p:spPr>
        <p:txBody>
          <a:bodyPr wrap="square">
            <a:spAutoFit/>
          </a:bodyPr>
          <a:lstStyle/>
          <a:p>
            <a:pPr marL="1028700" lvl="1" indent="-571500">
              <a:spcBef>
                <a:spcPts val="1584"/>
              </a:spcBef>
              <a:buFont typeface="Arial" panose="020B0604020202020204" pitchFamily="34" charset="0"/>
              <a:buChar char="•"/>
            </a:pPr>
            <a:r>
              <a:rPr lang="en-US" sz="3200" dirty="0">
                <a:cs typeface="Arial" panose="020B0604020202020204" pitchFamily="34" charset="0"/>
              </a:rPr>
              <a:t>Store trailers away from natural </a:t>
            </a:r>
            <a:r>
              <a:rPr lang="en-US" sz="3200" dirty="0" smtClean="0">
                <a:cs typeface="Arial" panose="020B0604020202020204" pitchFamily="34" charset="0"/>
              </a:rPr>
              <a:t>areas and/or reduce vegetation around cargo and trailer storage areas.</a:t>
            </a:r>
          </a:p>
          <a:p>
            <a:pPr marL="1028700" lvl="1" indent="-571500">
              <a:spcBef>
                <a:spcPts val="1584"/>
              </a:spcBef>
              <a:buFont typeface="Arial" panose="020B0604020202020204" pitchFamily="34" charset="0"/>
              <a:buChar char="•"/>
            </a:pPr>
            <a:r>
              <a:rPr lang="en-US" sz="3200" dirty="0"/>
              <a:t>Inspect cargo and </a:t>
            </a:r>
            <a:r>
              <a:rPr lang="en-US" sz="3200" dirty="0" smtClean="0"/>
              <a:t>trailers </a:t>
            </a:r>
            <a:r>
              <a:rPr lang="en-US" sz="3200" dirty="0"/>
              <a:t>(interior and exterior) prior to </a:t>
            </a:r>
            <a:r>
              <a:rPr lang="en-US" sz="3200" dirty="0" smtClean="0"/>
              <a:t>loading.</a:t>
            </a:r>
          </a:p>
          <a:p>
            <a:pPr marL="1028700" lvl="1" indent="-571500">
              <a:spcBef>
                <a:spcPts val="1584"/>
              </a:spcBef>
              <a:buFont typeface="Arial" panose="020B0604020202020204" pitchFamily="34" charset="0"/>
              <a:buChar char="•"/>
            </a:pPr>
            <a:r>
              <a:rPr lang="en-US" sz="3200" dirty="0">
                <a:latin typeface="Times New Roman" panose="02020603050405020304" pitchFamily="18" charset="0"/>
                <a:ea typeface="Calibri" panose="020F0502020204030204" pitchFamily="34" charset="0"/>
              </a:rPr>
              <a:t>Store, cover, </a:t>
            </a:r>
            <a:r>
              <a:rPr lang="en-US" sz="3200" dirty="0" smtClean="0">
                <a:latin typeface="Times New Roman" panose="02020603050405020304" pitchFamily="18" charset="0"/>
                <a:ea typeface="Calibri" panose="020F0502020204030204" pitchFamily="34" charset="0"/>
              </a:rPr>
              <a:t>and clean pallets</a:t>
            </a:r>
            <a:r>
              <a:rPr lang="en-US" sz="3200" dirty="0">
                <a:latin typeface="Times New Roman" panose="02020603050405020304" pitchFamily="18" charset="0"/>
                <a:ea typeface="Calibri" panose="020F0502020204030204" pitchFamily="34" charset="0"/>
              </a:rPr>
              <a:t>, dunnage, </a:t>
            </a:r>
            <a:r>
              <a:rPr lang="en-US" sz="3200" dirty="0" smtClean="0">
                <a:latin typeface="Times New Roman" panose="02020603050405020304" pitchFamily="18" charset="0"/>
                <a:ea typeface="Calibri" panose="020F0502020204030204" pitchFamily="34" charset="0"/>
              </a:rPr>
              <a:t>crates, etc., as needed. </a:t>
            </a:r>
            <a:endParaRPr lang="en-US" sz="3200" dirty="0"/>
          </a:p>
          <a:p>
            <a:pPr marL="1028700" lvl="1" indent="-571500">
              <a:spcBef>
                <a:spcPts val="1584"/>
              </a:spcBef>
              <a:buFont typeface="Arial" panose="020B0604020202020204" pitchFamily="34" charset="0"/>
              <a:buChar char="•"/>
            </a:pPr>
            <a:endParaRPr lang="en-US" sz="32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40819199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27</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Where Possible – Utilize Paved Lots to Avoid Contamination</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534875"/>
            <a:ext cx="2688609" cy="261610"/>
          </a:xfrm>
          <a:prstGeom prst="rect">
            <a:avLst/>
          </a:prstGeom>
          <a:noFill/>
        </p:spPr>
        <p:txBody>
          <a:bodyPr wrap="square" rtlCol="0">
            <a:spAutoFit/>
          </a:bodyPr>
          <a:lstStyle/>
          <a:p>
            <a:pPr lvl="0" algn="ctr"/>
            <a:r>
              <a:rPr lang="en-US" sz="1100" dirty="0" smtClean="0">
                <a:solidFill>
                  <a:prstClr val="black"/>
                </a:solidFill>
              </a:rPr>
              <a:t>Photo Credit: Port of Champlain</a:t>
            </a:r>
            <a:endParaRPr lang="en-US" sz="1100" dirty="0">
              <a:solidFill>
                <a:prstClr val="black"/>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7482" y="1415441"/>
            <a:ext cx="6541390" cy="4119434"/>
          </a:xfrm>
          <a:prstGeom prst="rect">
            <a:avLst/>
          </a:prstGeom>
        </p:spPr>
      </p:pic>
    </p:spTree>
    <p:extLst>
      <p:ext uri="{BB962C8B-B14F-4D97-AF65-F5344CB8AC3E}">
        <p14:creationId xmlns:p14="http://schemas.microsoft.com/office/powerpoint/2010/main" val="27419711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457200" y="255588"/>
            <a:ext cx="8229600" cy="10668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mtClean="0"/>
              <a:t>For More Information Contact:</a:t>
            </a:r>
            <a:endParaRPr lang="en-US" b="1" dirty="0" smtClean="0"/>
          </a:p>
        </p:txBody>
      </p:sp>
      <p:sp>
        <p:nvSpPr>
          <p:cNvPr id="4" name="Rectangle 5"/>
          <p:cNvSpPr txBox="1">
            <a:spLocks noChangeArrowheads="1"/>
          </p:cNvSpPr>
          <p:nvPr/>
        </p:nvSpPr>
        <p:spPr>
          <a:xfrm>
            <a:off x="457200" y="979137"/>
            <a:ext cx="8229600" cy="50263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Wingdings" pitchFamily="2" charset="2"/>
              <a:buNone/>
              <a:tabLst>
                <a:tab pos="1379538" algn="l"/>
              </a:tabLst>
            </a:pPr>
            <a:r>
              <a:rPr lang="en-US" sz="2400" dirty="0" smtClean="0"/>
              <a:t>Department of Homeland Security</a:t>
            </a:r>
          </a:p>
          <a:p>
            <a:pPr algn="ctr">
              <a:buFont typeface="Wingdings" pitchFamily="2" charset="2"/>
              <a:buNone/>
              <a:tabLst>
                <a:tab pos="1379538" algn="l"/>
              </a:tabLst>
            </a:pPr>
            <a:r>
              <a:rPr lang="en-US" sz="2400" dirty="0" smtClean="0"/>
              <a:t>U.S. Customs and Border Protection</a:t>
            </a:r>
          </a:p>
          <a:p>
            <a:pPr algn="ctr">
              <a:buFont typeface="Wingdings" pitchFamily="2" charset="2"/>
              <a:buNone/>
              <a:tabLst>
                <a:tab pos="1379538" algn="l"/>
              </a:tabLst>
            </a:pPr>
            <a:r>
              <a:rPr lang="en-US" sz="2400" dirty="0" smtClean="0"/>
              <a:t>Office of Field Operations</a:t>
            </a:r>
          </a:p>
          <a:p>
            <a:pPr algn="ctr">
              <a:buFont typeface="Wingdings" pitchFamily="2" charset="2"/>
              <a:buNone/>
              <a:tabLst>
                <a:tab pos="1379538" algn="l"/>
              </a:tabLst>
            </a:pPr>
            <a:r>
              <a:rPr lang="en-US" sz="2400" dirty="0" smtClean="0"/>
              <a:t>Agriculture Programs and Trade Liaison</a:t>
            </a:r>
          </a:p>
          <a:p>
            <a:pPr>
              <a:buFont typeface="Wingdings" pitchFamily="2" charset="2"/>
              <a:buNone/>
              <a:tabLst>
                <a:tab pos="1379538" algn="l"/>
              </a:tabLst>
            </a:pPr>
            <a:r>
              <a:rPr lang="en-US" sz="2400" dirty="0" smtClean="0"/>
              <a:t>  </a:t>
            </a:r>
          </a:p>
          <a:p>
            <a:pPr>
              <a:buFont typeface="Wingdings" pitchFamily="2" charset="2"/>
              <a:buNone/>
              <a:tabLst>
                <a:tab pos="1379538" algn="l"/>
              </a:tabLst>
            </a:pPr>
            <a:r>
              <a:rPr lang="en-US" sz="2400" dirty="0" smtClean="0"/>
              <a:t>APTL Program Manager </a:t>
            </a:r>
          </a:p>
          <a:p>
            <a:pPr>
              <a:buFont typeface="Wingdings" pitchFamily="2" charset="2"/>
              <a:buNone/>
              <a:tabLst>
                <a:tab pos="1379538" algn="l"/>
              </a:tabLst>
            </a:pPr>
            <a:r>
              <a:rPr lang="en-US" sz="2400" dirty="0" smtClean="0"/>
              <a:t>Office:	(202) 344-3298</a:t>
            </a:r>
          </a:p>
          <a:p>
            <a:pPr>
              <a:buFont typeface="Wingdings" pitchFamily="2" charset="2"/>
              <a:buNone/>
              <a:tabLst>
                <a:tab pos="1379538" algn="l"/>
              </a:tabLst>
            </a:pPr>
            <a:r>
              <a:rPr lang="en-US" sz="2400" dirty="0" smtClean="0"/>
              <a:t>Address:	DHS, CBP, OFO, APTL  </a:t>
            </a:r>
          </a:p>
          <a:p>
            <a:pPr>
              <a:buFont typeface="Wingdings" pitchFamily="2" charset="2"/>
              <a:buNone/>
              <a:tabLst>
                <a:tab pos="1379538" algn="l"/>
              </a:tabLst>
            </a:pPr>
            <a:r>
              <a:rPr lang="en-US" sz="2400" dirty="0" smtClean="0"/>
              <a:t>		1300 Pennsylvania Ave., NW</a:t>
            </a:r>
          </a:p>
          <a:p>
            <a:pPr>
              <a:buFont typeface="Wingdings" pitchFamily="2" charset="2"/>
              <a:buNone/>
              <a:tabLst>
                <a:tab pos="1379538" algn="l"/>
              </a:tabLst>
            </a:pPr>
            <a:r>
              <a:rPr lang="en-US" sz="2400" dirty="0" smtClean="0"/>
              <a:t>		Room 2.5B</a:t>
            </a:r>
          </a:p>
          <a:p>
            <a:pPr>
              <a:buFont typeface="Wingdings" pitchFamily="2" charset="2"/>
              <a:buNone/>
              <a:tabLst>
                <a:tab pos="1379538" algn="l"/>
              </a:tabLst>
            </a:pPr>
            <a:r>
              <a:rPr lang="en-US" sz="2400" dirty="0" smtClean="0"/>
              <a:t>		Washington, D.C.  20229</a:t>
            </a:r>
          </a:p>
        </p:txBody>
      </p:sp>
      <p:sp>
        <p:nvSpPr>
          <p:cNvPr id="5" name="Slide Number Placeholder 4"/>
          <p:cNvSpPr>
            <a:spLocks noGrp="1"/>
          </p:cNvSpPr>
          <p:nvPr>
            <p:ph type="sldNum" sz="quarter" idx="12"/>
          </p:nvPr>
        </p:nvSpPr>
        <p:spPr/>
        <p:txBody>
          <a:bodyPr/>
          <a:lstStyle/>
          <a:p>
            <a:fld id="{EDBFFE06-F283-421B-BFA0-5ECC406415F6}" type="slidenum">
              <a:rPr lang="en-US" smtClean="0"/>
              <a:t>28</a:t>
            </a:fld>
            <a:endParaRPr lang="en-US"/>
          </a:p>
        </p:txBody>
      </p:sp>
    </p:spTree>
    <p:extLst>
      <p:ext uri="{BB962C8B-B14F-4D97-AF65-F5344CB8AC3E}">
        <p14:creationId xmlns:p14="http://schemas.microsoft.com/office/powerpoint/2010/main" val="14869247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lltimesnewroman">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utreachPPT.potx" id="{3176AE7C-6AC6-461E-A073-DFEB1AC29AD1}" vid="{025868FD-687F-4A4B-88AF-3BBFE1C86A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OutreachPPT</Template>
  <TotalTime>2349</TotalTime>
  <Words>706</Words>
  <Application>Microsoft Office PowerPoint</Application>
  <PresentationFormat>On-screen Show (4:3)</PresentationFormat>
  <Paragraphs>185</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 Customs &amp; Border Protection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RODRIGUEZ, IRMA P</dc:creator>
  <cp:lastModifiedBy>SERVER</cp:lastModifiedBy>
  <cp:revision>146</cp:revision>
  <cp:lastPrinted>2017-07-18T12:41:46Z</cp:lastPrinted>
  <dcterms:created xsi:type="dcterms:W3CDTF">2016-03-22T16:58:50Z</dcterms:created>
  <dcterms:modified xsi:type="dcterms:W3CDTF">2020-02-17T16:36:14Z</dcterms:modified>
</cp:coreProperties>
</file>