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 varScale="1">
        <p:scale>
          <a:sx n="45" d="100"/>
          <a:sy n="45" d="100"/>
        </p:scale>
        <p:origin x="83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CDE53-19C9-47B9-BDAA-D94915D29BF0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8A932-ED35-4E79-8819-107913A21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516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80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80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80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80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C7AD674-BB73-4EE8-A21E-100855773996}" type="slidenum">
              <a:rPr lang="en-US" altLang="en-US" sz="1200" smtClean="0">
                <a:solidFill>
                  <a:srgbClr val="000000"/>
                </a:solidFill>
                <a:latin typeface="Times" panose="02020603050405020304" pitchFamily="18" charset="0"/>
              </a:rPr>
              <a:pPr/>
              <a:t>1</a:t>
            </a:fld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6888" y="669925"/>
            <a:ext cx="6089650" cy="3425825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4854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2514835-37EF-4EDE-B3BA-5274495A8EF3}" type="slidenum">
              <a:rPr lang="en-US" altLang="en-US" sz="1200" smtClean="0">
                <a:solidFill>
                  <a:srgbClr val="000000"/>
                </a:solidFill>
                <a:latin typeface="Times" panose="02020603050405020304" pitchFamily="18" charset="0"/>
              </a:rPr>
              <a:pPr/>
              <a:t>2</a:t>
            </a:fld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2438" y="679450"/>
            <a:ext cx="6178550" cy="3476625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381500"/>
            <a:ext cx="5203825" cy="4233863"/>
          </a:xfrm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7895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541B89A-962F-4FC9-A943-6A48689E8A1C}" type="slidenum">
              <a:rPr lang="en-US" altLang="en-US" sz="1200" smtClean="0">
                <a:solidFill>
                  <a:srgbClr val="000000"/>
                </a:solidFill>
                <a:latin typeface="Times" panose="02020603050405020304" pitchFamily="18" charset="0"/>
              </a:rPr>
              <a:pPr/>
              <a:t>3</a:t>
            </a:fld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2438" y="679450"/>
            <a:ext cx="6178550" cy="3476625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381500"/>
            <a:ext cx="5203825" cy="4233863"/>
          </a:xfrm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7903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C50498F-028A-40CF-8983-529CA754A6BD}" type="slidenum">
              <a:rPr lang="en-US" altLang="en-US" sz="1200" smtClean="0">
                <a:solidFill>
                  <a:srgbClr val="000000"/>
                </a:solidFill>
                <a:latin typeface="Times" panose="02020603050405020304" pitchFamily="18" charset="0"/>
              </a:rPr>
              <a:pPr/>
              <a:t>4</a:t>
            </a:fld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2438" y="679450"/>
            <a:ext cx="6178550" cy="3476625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381500"/>
            <a:ext cx="5203825" cy="4233863"/>
          </a:xfrm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1989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796690-63F9-4823-8850-CA9BA9292830}" type="slidenum">
              <a:rPr lang="en-US" altLang="en-US" sz="1200" smtClean="0">
                <a:solidFill>
                  <a:srgbClr val="000000"/>
                </a:solidFill>
                <a:latin typeface="Times" panose="02020603050405020304" pitchFamily="18" charset="0"/>
              </a:rPr>
              <a:pPr/>
              <a:t>5</a:t>
            </a:fld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2438" y="679450"/>
            <a:ext cx="6178550" cy="3476625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381500"/>
            <a:ext cx="5203825" cy="4233863"/>
          </a:xfrm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7561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16912DA-FBAF-4A20-ABB6-F445411C0480}" type="slidenum">
              <a:rPr lang="en-US" altLang="en-US" sz="1200" smtClean="0">
                <a:solidFill>
                  <a:srgbClr val="000000"/>
                </a:solidFill>
                <a:latin typeface="Times" panose="02020603050405020304" pitchFamily="18" charset="0"/>
              </a:rPr>
              <a:pPr/>
              <a:t>6</a:t>
            </a:fld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2438" y="679450"/>
            <a:ext cx="6178550" cy="3476625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381500"/>
            <a:ext cx="5203825" cy="4233863"/>
          </a:xfrm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492017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5B62DE1-05FD-4B64-83B0-E03AEA3186A1}" type="slidenum">
              <a:rPr lang="en-US" altLang="en-US" sz="1200" smtClean="0">
                <a:solidFill>
                  <a:srgbClr val="000000"/>
                </a:solidFill>
                <a:latin typeface="Times" panose="02020603050405020304" pitchFamily="18" charset="0"/>
              </a:rPr>
              <a:pPr/>
              <a:t>7</a:t>
            </a:fld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2438" y="679450"/>
            <a:ext cx="6178550" cy="3476625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381500"/>
            <a:ext cx="5203825" cy="4233863"/>
          </a:xfrm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71965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6006E04-3A5F-496C-837D-F1CE2103A700}" type="slidenum">
              <a:rPr lang="en-US" altLang="en-US" sz="1200" smtClean="0">
                <a:solidFill>
                  <a:srgbClr val="000000"/>
                </a:solidFill>
                <a:latin typeface="Times" panose="02020603050405020304" pitchFamily="18" charset="0"/>
              </a:rPr>
              <a:pPr/>
              <a:t>8</a:t>
            </a:fld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2438" y="679450"/>
            <a:ext cx="6178550" cy="3476625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381500"/>
            <a:ext cx="5203825" cy="4233863"/>
          </a:xfrm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3430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05DCD2F-E477-4F43-B817-FD9FB4AB37C7}" type="slidenum">
              <a:rPr lang="en-US" altLang="en-US" sz="1200" smtClean="0">
                <a:solidFill>
                  <a:srgbClr val="000000"/>
                </a:solidFill>
                <a:latin typeface="Times" panose="02020603050405020304" pitchFamily="18" charset="0"/>
              </a:rPr>
              <a:pPr/>
              <a:t>9</a:t>
            </a:fld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2438" y="679450"/>
            <a:ext cx="6178550" cy="3476625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381500"/>
            <a:ext cx="5203825" cy="4233863"/>
          </a:xfrm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1701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C71D974-87C9-4668-9484-6A762D239918}" type="slidenum">
              <a:rPr lang="en-US" altLang="en-US" sz="1200" smtClean="0">
                <a:solidFill>
                  <a:srgbClr val="000000"/>
                </a:solidFill>
                <a:latin typeface="Times" panose="02020603050405020304" pitchFamily="18" charset="0"/>
              </a:rPr>
              <a:pPr/>
              <a:t>10</a:t>
            </a:fld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2438" y="679450"/>
            <a:ext cx="6178550" cy="3476625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381500"/>
            <a:ext cx="5203825" cy="4233863"/>
          </a:xfrm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059856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1365818-28A1-420C-ABAE-3A42EC0D7261}" type="slidenum">
              <a:rPr lang="en-US" altLang="en-US" sz="1200" smtClean="0">
                <a:solidFill>
                  <a:srgbClr val="000000"/>
                </a:solidFill>
                <a:latin typeface="Times" panose="02020603050405020304" pitchFamily="18" charset="0"/>
              </a:rPr>
              <a:pPr/>
              <a:t>11</a:t>
            </a:fld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2438" y="679450"/>
            <a:ext cx="6178550" cy="3476625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381500"/>
            <a:ext cx="5203825" cy="4233863"/>
          </a:xfrm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1306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AED299B-D9FE-4402-9C79-8853804C06E2}" type="slidenum">
              <a:rPr lang="en-US" altLang="en-US" sz="1200" smtClean="0">
                <a:solidFill>
                  <a:srgbClr val="000000"/>
                </a:solidFill>
                <a:latin typeface="Times" panose="02020603050405020304" pitchFamily="18" charset="0"/>
              </a:rPr>
              <a:pPr/>
              <a:t>12</a:t>
            </a:fld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2438" y="679450"/>
            <a:ext cx="6178550" cy="3476625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381500"/>
            <a:ext cx="5203825" cy="4233863"/>
          </a:xfrm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168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0E4FF45-8319-4DFF-AA8E-25300DE3A378}" type="slidenum">
              <a:rPr lang="en-US" altLang="en-US" sz="1200" smtClean="0">
                <a:solidFill>
                  <a:srgbClr val="000000"/>
                </a:solidFill>
                <a:latin typeface="Times" panose="02020603050405020304" pitchFamily="18" charset="0"/>
              </a:rPr>
              <a:pPr/>
              <a:t>13</a:t>
            </a:fld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2438" y="679450"/>
            <a:ext cx="6178550" cy="3476625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381500"/>
            <a:ext cx="5203825" cy="4233863"/>
          </a:xfrm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73730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834E93-2D4F-41C3-8B9E-F7FA76593BB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34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3334" y="352426"/>
            <a:ext cx="10968567" cy="701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57201" y="1143000"/>
            <a:ext cx="10358967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Font typeface="Wingdings" panose="05000000000000000000" pitchFamily="2" charset="2"/>
              <a:buNone/>
              <a:defRPr>
                <a:solidFill>
                  <a:srgbClr val="333333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93910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89352-517E-4D02-AEF8-2F6AA0FC3B0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43648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965D7-EC35-46FE-B997-961E642235F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9876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CA357-34BB-41DE-AF6E-DBA9BFD8755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259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1EF12-22AE-40B3-8BFB-CDF7FB094C3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341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F0A42-0DBB-449E-BB9B-E3342B955D8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43275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36929-FDF1-4A79-B469-64621477782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7705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BE852-1979-4006-A05E-1034E3DF68D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16056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AE90E-9E66-4D6F-B022-A98DE464AB6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3932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7637C-889D-4C0C-B277-DD568C27247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2351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21184" y="1"/>
            <a:ext cx="2732616" cy="6176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1218" y="1"/>
            <a:ext cx="7996767" cy="6176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2DF41-BC6C-4BBF-BB74-E6D7BF01D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69805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218" y="1"/>
            <a:ext cx="9958916" cy="1050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3276E-A1CB-4804-9608-95D15E0BED2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7682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1218" y="1"/>
            <a:ext cx="9958916" cy="105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7462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11480800" y="6429375"/>
            <a:ext cx="6096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100">
                <a:solidFill>
                  <a:srgbClr val="FFFFFF"/>
                </a:solidFill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97CAF55-65DF-4E46-80A2-B230A6F37E28}" type="slidenum">
              <a:rPr lang="en-US" altLang="en-US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1028" name="Picture 18" descr="DHS_cbp_S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6" t="42406" r="41016" b="42404"/>
          <a:stretch>
            <a:fillRect/>
          </a:stretch>
        </p:blipFill>
        <p:spPr bwMode="auto">
          <a:xfrm>
            <a:off x="508000" y="5943600"/>
            <a:ext cx="3048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2925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rgbClr val="00006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000063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000063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000063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000063"/>
          </a:solidFill>
          <a:latin typeface="Times New Roman" panose="02020603050405020304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000063"/>
          </a:solidFill>
          <a:latin typeface="Times New Roman" panose="02020603050405020304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000063"/>
          </a:solidFill>
          <a:latin typeface="Times New Roman" panose="02020603050405020304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000063"/>
          </a:solidFill>
          <a:latin typeface="Times New Roman" panose="02020603050405020304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000063"/>
          </a:solidFill>
          <a:latin typeface="Times New Roman" panose="02020603050405020304" pitchFamily="18" charset="0"/>
        </a:defRPr>
      </a:lvl9pPr>
    </p:titleStyle>
    <p:bodyStyle>
      <a:lvl1pPr marL="233363" indent="-233363" algn="l" rtl="0" eaLnBrk="0" fontAlgn="base" hangingPunct="0">
        <a:spcBef>
          <a:spcPct val="60000"/>
        </a:spcBef>
        <a:spcAft>
          <a:spcPct val="0"/>
        </a:spcAft>
        <a:buClr>
          <a:srgbClr val="B0B1B3"/>
        </a:buClr>
        <a:buFont typeface="Wingdings" panose="05000000000000000000" pitchFamily="2" charset="2"/>
        <a:buChar char="§"/>
        <a:defRPr sz="2200" kern="1200">
          <a:solidFill>
            <a:srgbClr val="EFF7FF"/>
          </a:solidFill>
          <a:latin typeface="+mn-lt"/>
          <a:ea typeface="+mn-ea"/>
          <a:cs typeface="+mn-cs"/>
        </a:defRPr>
      </a:lvl1pPr>
      <a:lvl2pPr marL="571500" indent="-223838" algn="l" rtl="0" eaLnBrk="0" fontAlgn="base" hangingPunct="0">
        <a:spcBef>
          <a:spcPct val="30000"/>
        </a:spcBef>
        <a:spcAft>
          <a:spcPct val="0"/>
        </a:spcAft>
        <a:buClr>
          <a:srgbClr val="B0B1B3"/>
        </a:buClr>
        <a:buFont typeface="Wingdings" panose="05000000000000000000" pitchFamily="2" charset="2"/>
        <a:buChar char="§"/>
        <a:defRPr sz="1700" kern="1200">
          <a:solidFill>
            <a:srgbClr val="EFF7FF"/>
          </a:solidFill>
          <a:latin typeface="+mn-lt"/>
          <a:ea typeface="+mn-ea"/>
          <a:cs typeface="+mn-cs"/>
        </a:defRPr>
      </a:lvl2pPr>
      <a:lvl3pPr marL="909638" indent="-222250" algn="l" rtl="0" eaLnBrk="0" fontAlgn="base" hangingPunct="0">
        <a:spcBef>
          <a:spcPct val="30000"/>
        </a:spcBef>
        <a:spcAft>
          <a:spcPct val="0"/>
        </a:spcAft>
        <a:buClr>
          <a:srgbClr val="B0B1B3"/>
        </a:buClr>
        <a:buFont typeface="Wingdings" panose="05000000000000000000" pitchFamily="2" charset="2"/>
        <a:buChar char="§"/>
        <a:defRPr sz="2000" kern="1200">
          <a:solidFill>
            <a:srgbClr val="EFF7FF"/>
          </a:solidFill>
          <a:latin typeface="+mn-lt"/>
          <a:ea typeface="+mn-ea"/>
          <a:cs typeface="+mn-cs"/>
        </a:defRPr>
      </a:lvl3pPr>
      <a:lvl4pPr marL="1258888" indent="-231775" algn="l" rtl="0" eaLnBrk="0" fontAlgn="base" hangingPunct="0">
        <a:spcBef>
          <a:spcPct val="30000"/>
        </a:spcBef>
        <a:spcAft>
          <a:spcPct val="0"/>
        </a:spcAft>
        <a:buClr>
          <a:srgbClr val="B0B1B3"/>
        </a:buClr>
        <a:buFont typeface="Wingdings" panose="05000000000000000000" pitchFamily="2" charset="2"/>
        <a:buChar char="§"/>
        <a:defRPr sz="1700" kern="1200">
          <a:solidFill>
            <a:srgbClr val="EFF7FF"/>
          </a:solidFill>
          <a:latin typeface="+mn-lt"/>
          <a:ea typeface="+mn-ea"/>
          <a:cs typeface="+mn-cs"/>
        </a:defRPr>
      </a:lvl4pPr>
      <a:lvl5pPr marL="1598613" indent="-222250" algn="l" rtl="0" eaLnBrk="0" fontAlgn="base" hangingPunct="0">
        <a:spcBef>
          <a:spcPct val="30000"/>
        </a:spcBef>
        <a:spcAft>
          <a:spcPct val="0"/>
        </a:spcAft>
        <a:buClr>
          <a:srgbClr val="B0B1B3"/>
        </a:buClr>
        <a:buFont typeface="Wingdings" panose="05000000000000000000" pitchFamily="2" charset="2"/>
        <a:buChar char="§"/>
        <a:defRPr sz="2000" kern="1200">
          <a:solidFill>
            <a:srgbClr val="EFF7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442CB73-47F3-4ABE-AA3B-E55EC996EE4C}" type="slidenum">
              <a:rPr lang="en-US" altLang="en-US" sz="1100">
                <a:solidFill>
                  <a:srgbClr val="FFFFFF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en-US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20888" y="609600"/>
            <a:ext cx="86106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  </a:t>
            </a:r>
            <a:r>
              <a:rPr lang="en-US" altLang="en-US" sz="2000" dirty="0">
                <a:solidFill>
                  <a:srgbClr val="000000"/>
                </a:solidFill>
              </a:rPr>
              <a:t>Seal Verification and Inspection Process:</a:t>
            </a: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800" dirty="0">
              <a:solidFill>
                <a:srgbClr val="000000"/>
              </a:solidFill>
            </a:endParaRPr>
          </a:p>
          <a:p>
            <a:pPr lvl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0000"/>
                </a:solidFill>
              </a:rPr>
              <a:t>A seal inspection process should be implemented throughout the supply chain.  The </a:t>
            </a:r>
            <a:r>
              <a:rPr lang="en-US" altLang="en-US" sz="2000" b="1" dirty="0">
                <a:solidFill>
                  <a:schemeClr val="tx2"/>
                </a:solidFill>
              </a:rPr>
              <a:t>V.V.T.T.</a:t>
            </a:r>
            <a:r>
              <a:rPr lang="en-US" altLang="en-US" sz="2000" dirty="0">
                <a:solidFill>
                  <a:srgbClr val="000000"/>
                </a:solidFill>
              </a:rPr>
              <a:t> Seal Inspection Process is a good example of one: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en-US" sz="3200" b="1" dirty="0">
                <a:solidFill>
                  <a:schemeClr val="tx2"/>
                </a:solidFill>
              </a:rPr>
              <a:t>V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b="1" dirty="0">
                <a:solidFill>
                  <a:srgbClr val="333333"/>
                </a:solidFill>
              </a:rPr>
              <a:t>– View seal &amp; container locking mechanisms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en-US" sz="3200" b="1" dirty="0">
                <a:solidFill>
                  <a:schemeClr val="tx2"/>
                </a:solidFill>
              </a:rPr>
              <a:t>V</a:t>
            </a:r>
            <a:r>
              <a:rPr lang="en-US" altLang="en-US" dirty="0">
                <a:solidFill>
                  <a:srgbClr val="333333"/>
                </a:solidFill>
              </a:rPr>
              <a:t> </a:t>
            </a:r>
            <a:r>
              <a:rPr lang="en-US" altLang="en-US" b="1" dirty="0">
                <a:solidFill>
                  <a:srgbClr val="333333"/>
                </a:solidFill>
              </a:rPr>
              <a:t>– Verify seal number for accuracy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en-US" sz="3200" b="1" dirty="0">
                <a:solidFill>
                  <a:schemeClr val="tx2"/>
                </a:solidFill>
              </a:rPr>
              <a:t>T</a:t>
            </a:r>
            <a:r>
              <a:rPr lang="en-US" altLang="en-US" sz="2800" dirty="0">
                <a:solidFill>
                  <a:srgbClr val="333333"/>
                </a:solidFill>
              </a:rPr>
              <a:t> </a:t>
            </a:r>
            <a:r>
              <a:rPr lang="en-US" altLang="en-US" b="1" dirty="0">
                <a:solidFill>
                  <a:srgbClr val="333333"/>
                </a:solidFill>
              </a:rPr>
              <a:t>– Tug on seal to make sure it is affixed properly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en-US" sz="3200" b="1" dirty="0">
                <a:solidFill>
                  <a:schemeClr val="tx2"/>
                </a:solidFill>
              </a:rPr>
              <a:t>T</a:t>
            </a:r>
            <a:r>
              <a:rPr lang="en-US" altLang="en-US" sz="3200" dirty="0">
                <a:solidFill>
                  <a:srgbClr val="333333"/>
                </a:solidFill>
              </a:rPr>
              <a:t> </a:t>
            </a:r>
            <a:r>
              <a:rPr lang="en-US" altLang="en-US" b="1" dirty="0">
                <a:solidFill>
                  <a:srgbClr val="333333"/>
                </a:solidFill>
              </a:rPr>
              <a:t>– Twist &amp; Turn seal to make sure it does not unscrew</a:t>
            </a:r>
            <a:endParaRPr lang="en-US" altLang="en-US" sz="1800" b="1" dirty="0">
              <a:solidFill>
                <a:schemeClr val="tx2"/>
              </a:solidFill>
            </a:endParaRPr>
          </a:p>
          <a:p>
            <a:pPr lvl="2">
              <a:buFont typeface="Wingdings" panose="05000000000000000000" pitchFamily="2" charset="2"/>
              <a:buNone/>
            </a:pPr>
            <a:endParaRPr lang="en-US" altLang="en-US" sz="2400" b="1" dirty="0">
              <a:solidFill>
                <a:srgbClr val="333333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000" b="1" dirty="0">
              <a:solidFill>
                <a:srgbClr val="333333"/>
              </a:solidFill>
            </a:endParaRPr>
          </a:p>
          <a:p>
            <a:pPr lvl="2"/>
            <a:endParaRPr lang="en-US" altLang="en-US" sz="1800" dirty="0">
              <a:solidFill>
                <a:srgbClr val="333333"/>
              </a:solidFill>
            </a:endParaRPr>
          </a:p>
          <a:p>
            <a:pPr lvl="4">
              <a:buFont typeface="Wingdings" panose="05000000000000000000" pitchFamily="2" charset="2"/>
              <a:buNone/>
            </a:pPr>
            <a:endParaRPr lang="en-US" altLang="en-US" sz="1800" dirty="0">
              <a:solidFill>
                <a:srgbClr val="333333"/>
              </a:solidFill>
            </a:endParaRPr>
          </a:p>
        </p:txBody>
      </p:sp>
      <p:pic>
        <p:nvPicPr>
          <p:cNvPr id="43012" name="Picture 4" descr="A:\MVC-004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648200"/>
            <a:ext cx="1524000" cy="129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3" name="Picture 5" descr="A:\MVC-005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648201"/>
            <a:ext cx="1524000" cy="1304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4" name="Picture 6" descr="A:\MVC-006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4648200"/>
            <a:ext cx="1522412" cy="129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5" name="Picture 7" descr="A:\MVC-009F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648200"/>
            <a:ext cx="1524000" cy="129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6" name="Right Arrow 1"/>
          <p:cNvSpPr>
            <a:spLocks noChangeArrowheads="1"/>
          </p:cNvSpPr>
          <p:nvPr/>
        </p:nvSpPr>
        <p:spPr bwMode="auto">
          <a:xfrm>
            <a:off x="3844926" y="5105401"/>
            <a:ext cx="346075" cy="301625"/>
          </a:xfrm>
          <a:prstGeom prst="rightArrow">
            <a:avLst>
              <a:gd name="adj1" fmla="val 50000"/>
              <a:gd name="adj2" fmla="val 50134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3017" name="Right Arrow 10"/>
          <p:cNvSpPr>
            <a:spLocks noChangeArrowheads="1"/>
          </p:cNvSpPr>
          <p:nvPr/>
        </p:nvSpPr>
        <p:spPr bwMode="auto">
          <a:xfrm>
            <a:off x="5902326" y="5105401"/>
            <a:ext cx="346075" cy="301625"/>
          </a:xfrm>
          <a:prstGeom prst="rightArrow">
            <a:avLst>
              <a:gd name="adj1" fmla="val 50000"/>
              <a:gd name="adj2" fmla="val 50134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3018" name="Right Arrow 11"/>
          <p:cNvSpPr>
            <a:spLocks noChangeArrowheads="1"/>
          </p:cNvSpPr>
          <p:nvPr/>
        </p:nvSpPr>
        <p:spPr bwMode="auto">
          <a:xfrm>
            <a:off x="7959726" y="5105401"/>
            <a:ext cx="346075" cy="301625"/>
          </a:xfrm>
          <a:prstGeom prst="rightArrow">
            <a:avLst>
              <a:gd name="adj1" fmla="val 50000"/>
              <a:gd name="adj2" fmla="val 50134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3019" name="Rectangle 11"/>
          <p:cNvSpPr>
            <a:spLocks noGrp="1" noChangeArrowheads="1"/>
          </p:cNvSpPr>
          <p:nvPr>
            <p:ph type="title"/>
          </p:nvPr>
        </p:nvSpPr>
        <p:spPr>
          <a:xfrm>
            <a:off x="1717675" y="1"/>
            <a:ext cx="7086600" cy="695325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r>
              <a:rPr lang="en-US" altLang="en-US" sz="4000" dirty="0"/>
              <a:t>Seal Inspection…</a:t>
            </a:r>
          </a:p>
        </p:txBody>
      </p:sp>
    </p:spTree>
    <p:extLst>
      <p:ext uri="{BB962C8B-B14F-4D97-AF65-F5344CB8AC3E}">
        <p14:creationId xmlns:p14="http://schemas.microsoft.com/office/powerpoint/2010/main" val="865264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9913" y="190500"/>
            <a:ext cx="6432550" cy="723900"/>
          </a:xfrm>
        </p:spPr>
        <p:txBody>
          <a:bodyPr anchor="t"/>
          <a:lstStyle/>
          <a:p>
            <a:r>
              <a:rPr lang="en-US" altLang="en-US" sz="4000" dirty="0"/>
              <a:t>Seal Inspection…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838200"/>
            <a:ext cx="8153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Seal Verification and Inspection Process:</a:t>
            </a:r>
          </a:p>
          <a:p>
            <a:pPr lvl="1">
              <a:spcBef>
                <a:spcPct val="0"/>
              </a:spcBef>
              <a:buClr>
                <a:srgbClr val="B0AEAE"/>
              </a:buClr>
            </a:pPr>
            <a:r>
              <a:rPr lang="en-US" altLang="en-US" sz="2800" b="1" dirty="0">
                <a:solidFill>
                  <a:schemeClr val="tx2"/>
                </a:solidFill>
              </a:rPr>
              <a:t>V</a:t>
            </a:r>
            <a:r>
              <a:rPr lang="en-US" altLang="en-US" sz="2000" b="1" dirty="0">
                <a:solidFill>
                  <a:srgbClr val="333333"/>
                </a:solidFill>
              </a:rPr>
              <a:t>iew seal &amp; container locking mechanisms.  Excessive</a:t>
            </a:r>
          </a:p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	      damage to the seal or locking mechanisms must be</a:t>
            </a:r>
          </a:p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	      reported to a Supervisor before opening the container.</a:t>
            </a:r>
            <a:r>
              <a:rPr lang="en-US" altLang="en-US" b="1" dirty="0">
                <a:solidFill>
                  <a:srgbClr val="333333"/>
                </a:solidFill>
              </a:rPr>
              <a:t>  </a:t>
            </a:r>
            <a:endParaRPr lang="en-US" altLang="en-US" sz="2000" b="1" dirty="0">
              <a:solidFill>
                <a:srgbClr val="333333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000" b="1" dirty="0">
              <a:solidFill>
                <a:schemeClr val="tx2"/>
              </a:solidFill>
            </a:endParaRPr>
          </a:p>
          <a:p>
            <a:pPr lvl="2">
              <a:buFont typeface="Wingdings" panose="05000000000000000000" pitchFamily="2" charset="2"/>
              <a:buNone/>
            </a:pPr>
            <a:endParaRPr lang="en-US" altLang="en-US" sz="2400" b="1" dirty="0">
              <a:solidFill>
                <a:srgbClr val="333333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000" b="1" dirty="0">
              <a:solidFill>
                <a:srgbClr val="333333"/>
              </a:solidFill>
            </a:endParaRPr>
          </a:p>
          <a:p>
            <a:pPr lvl="2">
              <a:buFont typeface="Wingdings" panose="05000000000000000000" pitchFamily="2" charset="2"/>
              <a:buNone/>
            </a:pPr>
            <a:endParaRPr lang="en-US" altLang="en-US" sz="1800" dirty="0">
              <a:solidFill>
                <a:srgbClr val="333333"/>
              </a:solidFill>
            </a:endParaRPr>
          </a:p>
          <a:p>
            <a:pPr lvl="4">
              <a:buFont typeface="Wingdings" panose="05000000000000000000" pitchFamily="2" charset="2"/>
              <a:buNone/>
            </a:pPr>
            <a:endParaRPr lang="en-US" altLang="en-US" sz="1800" dirty="0">
              <a:solidFill>
                <a:srgbClr val="333333"/>
              </a:solidFill>
            </a:endParaRPr>
          </a:p>
        </p:txBody>
      </p:sp>
      <p:pic>
        <p:nvPicPr>
          <p:cNvPr id="45060" name="Picture 4" descr="MVC-004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286001"/>
            <a:ext cx="59436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280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9913" y="190500"/>
            <a:ext cx="6432550" cy="723900"/>
          </a:xfrm>
        </p:spPr>
        <p:txBody>
          <a:bodyPr anchor="t"/>
          <a:lstStyle/>
          <a:p>
            <a:r>
              <a:rPr lang="en-US" altLang="en-US" sz="4000" dirty="0"/>
              <a:t>Seal Inspection…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990600"/>
            <a:ext cx="8153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Seal Verification and Inspection Process:</a:t>
            </a:r>
            <a:endParaRPr lang="en-US" altLang="en-US" sz="1000" b="1" dirty="0">
              <a:solidFill>
                <a:srgbClr val="333333"/>
              </a:solidFill>
            </a:endParaRPr>
          </a:p>
          <a:p>
            <a:pPr lvl="1">
              <a:spcBef>
                <a:spcPct val="0"/>
              </a:spcBef>
              <a:buClr>
                <a:srgbClr val="B0AEAE"/>
              </a:buClr>
            </a:pPr>
            <a:r>
              <a:rPr lang="en-US" altLang="en-US" sz="2800" b="1" dirty="0">
                <a:solidFill>
                  <a:schemeClr val="tx2"/>
                </a:solidFill>
              </a:rPr>
              <a:t>V</a:t>
            </a:r>
            <a:r>
              <a:rPr lang="en-US" altLang="en-US" sz="2000" b="1" dirty="0">
                <a:solidFill>
                  <a:srgbClr val="333333"/>
                </a:solidFill>
              </a:rPr>
              <a:t>iew seal &amp; container locking mechanisms.</a:t>
            </a: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000" b="1" dirty="0">
              <a:solidFill>
                <a:schemeClr val="tx2"/>
              </a:solidFill>
            </a:endParaRPr>
          </a:p>
          <a:p>
            <a:pPr lvl="2">
              <a:buFont typeface="Wingdings" panose="05000000000000000000" pitchFamily="2" charset="2"/>
              <a:buNone/>
            </a:pPr>
            <a:endParaRPr lang="en-US" altLang="en-US" sz="2400" b="1" dirty="0">
              <a:solidFill>
                <a:srgbClr val="333333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000" b="1" dirty="0">
              <a:solidFill>
                <a:srgbClr val="333333"/>
              </a:solidFill>
            </a:endParaRPr>
          </a:p>
          <a:p>
            <a:pPr lvl="2">
              <a:buFont typeface="Wingdings" panose="05000000000000000000" pitchFamily="2" charset="2"/>
              <a:buNone/>
            </a:pPr>
            <a:endParaRPr lang="en-US" altLang="en-US" sz="1800" dirty="0">
              <a:solidFill>
                <a:srgbClr val="333333"/>
              </a:solidFill>
            </a:endParaRPr>
          </a:p>
          <a:p>
            <a:pPr lvl="4">
              <a:buFont typeface="Wingdings" panose="05000000000000000000" pitchFamily="2" charset="2"/>
              <a:buNone/>
            </a:pPr>
            <a:endParaRPr lang="en-US" altLang="en-US" sz="1800" dirty="0">
              <a:solidFill>
                <a:srgbClr val="333333"/>
              </a:solidFill>
            </a:endParaRPr>
          </a:p>
        </p:txBody>
      </p:sp>
      <p:pic>
        <p:nvPicPr>
          <p:cNvPr id="47108" name="Picture 4" descr="~ME0D51"/>
          <p:cNvPicPr>
            <a:picLocks noChangeAspect="1" noChangeArrowheads="1"/>
          </p:cNvPicPr>
          <p:nvPr/>
        </p:nvPicPr>
        <p:blipFill>
          <a:blip r:embed="rId3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828800"/>
            <a:ext cx="6858000" cy="3733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2895600" y="5562601"/>
            <a:ext cx="594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3A408E"/>
                </a:solidFill>
                <a:latin typeface="Arial" panose="020B0604020202020204" pitchFamily="34" charset="0"/>
              </a:rPr>
              <a:t>     </a:t>
            </a:r>
            <a:r>
              <a:rPr lang="en-US" altLang="en-US" sz="2000" b="1" u="sng" dirty="0">
                <a:solidFill>
                  <a:srgbClr val="3A408E"/>
                </a:solidFill>
                <a:latin typeface="Arial" panose="020B0604020202020204" pitchFamily="34" charset="0"/>
              </a:rPr>
              <a:t>Different brands of seals attached together.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6477000" y="2667000"/>
            <a:ext cx="457200" cy="533400"/>
          </a:xfrm>
          <a:prstGeom prst="rect">
            <a:avLst/>
          </a:prstGeom>
          <a:solidFill>
            <a:srgbClr val="73E4FF"/>
          </a:solidFill>
          <a:ln w="9525">
            <a:solidFill>
              <a:srgbClr val="99C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 flipV="1">
            <a:off x="5029200" y="3962400"/>
            <a:ext cx="13716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12" name="Line 8"/>
          <p:cNvSpPr>
            <a:spLocks noChangeShapeType="1"/>
          </p:cNvSpPr>
          <p:nvPr/>
        </p:nvSpPr>
        <p:spPr bwMode="auto">
          <a:xfrm flipH="1" flipV="1">
            <a:off x="7239000" y="2819400"/>
            <a:ext cx="12954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4191000" y="3733800"/>
            <a:ext cx="14478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</a:rPr>
              <a:t>One brand</a:t>
            </a:r>
          </a:p>
        </p:txBody>
      </p:sp>
      <p:sp>
        <p:nvSpPr>
          <p:cNvPr id="47114" name="Rectangle 10"/>
          <p:cNvSpPr>
            <a:spLocks noChangeArrowheads="1"/>
          </p:cNvSpPr>
          <p:nvPr/>
        </p:nvSpPr>
        <p:spPr bwMode="auto">
          <a:xfrm>
            <a:off x="8001000" y="2590800"/>
            <a:ext cx="16764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</a:rPr>
              <a:t>Different brand</a:t>
            </a:r>
          </a:p>
        </p:txBody>
      </p:sp>
    </p:spTree>
    <p:extLst>
      <p:ext uri="{BB962C8B-B14F-4D97-AF65-F5344CB8AC3E}">
        <p14:creationId xmlns:p14="http://schemas.microsoft.com/office/powerpoint/2010/main" val="3526948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9913" y="190500"/>
            <a:ext cx="6432550" cy="723900"/>
          </a:xfrm>
        </p:spPr>
        <p:txBody>
          <a:bodyPr anchor="t"/>
          <a:lstStyle/>
          <a:p>
            <a:r>
              <a:rPr lang="en-US" altLang="en-US" sz="4000" dirty="0"/>
              <a:t>Seal Inspection…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990600"/>
            <a:ext cx="8153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Seal Verification and Inspection Process:</a:t>
            </a:r>
            <a:endParaRPr lang="en-US" altLang="en-US" sz="1000" b="1" dirty="0">
              <a:solidFill>
                <a:srgbClr val="333333"/>
              </a:solidFill>
            </a:endParaRPr>
          </a:p>
          <a:p>
            <a:pPr lvl="1">
              <a:spcBef>
                <a:spcPct val="0"/>
              </a:spcBef>
              <a:buClr>
                <a:srgbClr val="B0AEAE"/>
              </a:buClr>
            </a:pPr>
            <a:r>
              <a:rPr lang="en-US" altLang="en-US" sz="2800" b="1" dirty="0">
                <a:solidFill>
                  <a:schemeClr val="tx2"/>
                </a:solidFill>
              </a:rPr>
              <a:t>V</a:t>
            </a:r>
            <a:r>
              <a:rPr lang="en-US" altLang="en-US" sz="2000" b="1" dirty="0">
                <a:solidFill>
                  <a:srgbClr val="333333"/>
                </a:solidFill>
              </a:rPr>
              <a:t>iew seal &amp; container locking mechanisms.</a:t>
            </a:r>
            <a:endParaRPr lang="en-US" altLang="en-US" sz="1500" b="1" dirty="0">
              <a:solidFill>
                <a:schemeClr val="tx2"/>
              </a:solidFill>
            </a:endParaRPr>
          </a:p>
          <a:p>
            <a:pPr lvl="2">
              <a:buFont typeface="Wingdings" panose="05000000000000000000" pitchFamily="2" charset="2"/>
              <a:buNone/>
            </a:pPr>
            <a:endParaRPr lang="en-US" altLang="en-US" sz="2400" b="1" dirty="0">
              <a:solidFill>
                <a:srgbClr val="333333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000" b="1" dirty="0">
              <a:solidFill>
                <a:srgbClr val="333333"/>
              </a:solidFill>
            </a:endParaRPr>
          </a:p>
          <a:p>
            <a:pPr lvl="2">
              <a:buFont typeface="Wingdings" panose="05000000000000000000" pitchFamily="2" charset="2"/>
              <a:buNone/>
            </a:pPr>
            <a:endParaRPr lang="en-US" altLang="en-US" sz="1800" dirty="0">
              <a:solidFill>
                <a:srgbClr val="333333"/>
              </a:solidFill>
            </a:endParaRPr>
          </a:p>
          <a:p>
            <a:pPr lvl="4">
              <a:buFont typeface="Wingdings" panose="05000000000000000000" pitchFamily="2" charset="2"/>
              <a:buNone/>
            </a:pPr>
            <a:endParaRPr lang="en-US" altLang="en-US" sz="1800" dirty="0">
              <a:solidFill>
                <a:srgbClr val="333333"/>
              </a:solidFill>
            </a:endParaRPr>
          </a:p>
        </p:txBody>
      </p:sp>
      <p:pic>
        <p:nvPicPr>
          <p:cNvPr id="51204" name="Picture 4" descr="MVC-028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828800"/>
            <a:ext cx="6324600" cy="3733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3657600" y="5562601"/>
            <a:ext cx="457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3A408E"/>
                </a:solidFill>
                <a:latin typeface="Arial" panose="020B0604020202020204" pitchFamily="34" charset="0"/>
              </a:rPr>
              <a:t>         </a:t>
            </a:r>
            <a:r>
              <a:rPr lang="en-US" altLang="en-US" sz="2000" b="1" u="sng" dirty="0">
                <a:solidFill>
                  <a:srgbClr val="3A408E"/>
                </a:solidFill>
                <a:latin typeface="Arial" panose="020B0604020202020204" pitchFamily="34" charset="0"/>
              </a:rPr>
              <a:t>Look for loose bolt and hasp.</a:t>
            </a:r>
          </a:p>
        </p:txBody>
      </p:sp>
      <p:sp>
        <p:nvSpPr>
          <p:cNvPr id="51206" name="Line 6"/>
          <p:cNvSpPr>
            <a:spLocks noChangeShapeType="1"/>
          </p:cNvSpPr>
          <p:nvPr/>
        </p:nvSpPr>
        <p:spPr bwMode="auto">
          <a:xfrm flipH="1">
            <a:off x="7391400" y="3581400"/>
            <a:ext cx="16002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388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9913" y="190500"/>
            <a:ext cx="6432550" cy="723900"/>
          </a:xfrm>
        </p:spPr>
        <p:txBody>
          <a:bodyPr anchor="t"/>
          <a:lstStyle/>
          <a:p>
            <a:r>
              <a:rPr lang="en-US" altLang="en-US" sz="4000" dirty="0"/>
              <a:t>Seal Inspection…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990600"/>
            <a:ext cx="8153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Seal Verification and Inspection Process:</a:t>
            </a:r>
          </a:p>
          <a:p>
            <a:pPr lvl="1">
              <a:spcBef>
                <a:spcPct val="0"/>
              </a:spcBef>
              <a:buClr>
                <a:srgbClr val="B7B7B7"/>
              </a:buClr>
            </a:pPr>
            <a:r>
              <a:rPr lang="en-US" altLang="en-US" sz="2800" b="1" dirty="0">
                <a:solidFill>
                  <a:schemeClr val="tx2"/>
                </a:solidFill>
              </a:rPr>
              <a:t>V</a:t>
            </a:r>
            <a:r>
              <a:rPr lang="en-US" altLang="en-US" sz="2000" b="1" dirty="0">
                <a:solidFill>
                  <a:srgbClr val="333333"/>
                </a:solidFill>
              </a:rPr>
              <a:t>erify seal number for accuracy.  Compare with shipping</a:t>
            </a:r>
          </a:p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	      documents, and look for alterations to the seal numbers!</a:t>
            </a:r>
            <a:endParaRPr lang="en-US" altLang="en-US" sz="2000" b="1" dirty="0">
              <a:solidFill>
                <a:schemeClr val="tx2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000" b="1" dirty="0">
              <a:solidFill>
                <a:schemeClr val="tx2"/>
              </a:solidFill>
            </a:endParaRPr>
          </a:p>
          <a:p>
            <a:pPr lvl="2">
              <a:buFont typeface="Wingdings" panose="05000000000000000000" pitchFamily="2" charset="2"/>
              <a:buNone/>
            </a:pPr>
            <a:endParaRPr lang="en-US" altLang="en-US" sz="2400" b="1" dirty="0">
              <a:solidFill>
                <a:srgbClr val="333333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000" b="1" dirty="0">
              <a:solidFill>
                <a:srgbClr val="333333"/>
              </a:solidFill>
            </a:endParaRPr>
          </a:p>
          <a:p>
            <a:pPr lvl="2"/>
            <a:endParaRPr lang="en-US" altLang="en-US" sz="1800" dirty="0">
              <a:solidFill>
                <a:srgbClr val="333333"/>
              </a:solidFill>
            </a:endParaRPr>
          </a:p>
          <a:p>
            <a:pPr lvl="4">
              <a:buFont typeface="Wingdings" panose="05000000000000000000" pitchFamily="2" charset="2"/>
              <a:buNone/>
            </a:pPr>
            <a:endParaRPr lang="en-US" altLang="en-US" sz="1800" dirty="0">
              <a:solidFill>
                <a:srgbClr val="333333"/>
              </a:solidFill>
            </a:endParaRPr>
          </a:p>
        </p:txBody>
      </p:sp>
      <p:pic>
        <p:nvPicPr>
          <p:cNvPr id="53252" name="Picture 4" descr="MVC-005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133600"/>
            <a:ext cx="6248400" cy="3352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921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9913" y="190500"/>
            <a:ext cx="6432550" cy="723900"/>
          </a:xfrm>
        </p:spPr>
        <p:txBody>
          <a:bodyPr anchor="t"/>
          <a:lstStyle/>
          <a:p>
            <a:r>
              <a:rPr lang="en-US" altLang="en-US" sz="4000" dirty="0"/>
              <a:t>Seal Inspection…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990600"/>
            <a:ext cx="8153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Seal Verification and Inspection Process:</a:t>
            </a:r>
          </a:p>
          <a:p>
            <a:pPr lvl="1">
              <a:spcBef>
                <a:spcPct val="0"/>
              </a:spcBef>
              <a:buClr>
                <a:srgbClr val="B7B7B7"/>
              </a:buClr>
            </a:pPr>
            <a:r>
              <a:rPr lang="en-US" altLang="en-US" sz="2800" b="1" dirty="0">
                <a:solidFill>
                  <a:schemeClr val="tx2"/>
                </a:solidFill>
              </a:rPr>
              <a:t>V</a:t>
            </a:r>
            <a:r>
              <a:rPr lang="en-US" altLang="en-US" sz="2000" b="1" dirty="0">
                <a:solidFill>
                  <a:srgbClr val="333333"/>
                </a:solidFill>
              </a:rPr>
              <a:t>erify seal number for accuracy.</a:t>
            </a:r>
            <a:endParaRPr lang="en-US" altLang="en-US" sz="2000" dirty="0">
              <a:solidFill>
                <a:srgbClr val="333333"/>
              </a:solidFill>
            </a:endParaRPr>
          </a:p>
          <a:p>
            <a:pPr lvl="4">
              <a:buFont typeface="Wingdings" panose="05000000000000000000" pitchFamily="2" charset="2"/>
              <a:buNone/>
            </a:pPr>
            <a:endParaRPr lang="en-US" altLang="en-US" dirty="0">
              <a:solidFill>
                <a:srgbClr val="333333"/>
              </a:solidFill>
            </a:endParaRPr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3048000" y="1828800"/>
          <a:ext cx="61722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Slide" r:id="rId4" imgW="4572000" imgH="3429000" progId="PowerPoint.Slide.8">
                  <p:embed/>
                </p:oleObj>
              </mc:Choice>
              <mc:Fallback>
                <p:oleObj name="Slide" r:id="rId4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828800"/>
                        <a:ext cx="61722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3048000" y="5410201"/>
            <a:ext cx="6019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3A408E"/>
                </a:solidFill>
                <a:latin typeface="Arial" panose="020B0604020202020204" pitchFamily="34" charset="0"/>
              </a:rPr>
              <a:t>  </a:t>
            </a:r>
            <a:r>
              <a:rPr lang="en-US" altLang="en-US" sz="2000" b="1" u="sng" dirty="0">
                <a:solidFill>
                  <a:srgbClr val="3A408E"/>
                </a:solidFill>
                <a:latin typeface="Arial" panose="020B0604020202020204" pitchFamily="34" charset="0"/>
              </a:rPr>
              <a:t>Seal number manifested is correct. Wrong seal </a:t>
            </a:r>
            <a:r>
              <a:rPr lang="en-US" altLang="en-US" sz="2000" dirty="0">
                <a:solidFill>
                  <a:srgbClr val="3A408E"/>
                </a:solidFill>
                <a:latin typeface="Arial" panose="020B0604020202020204" pitchFamily="34" charset="0"/>
              </a:rPr>
              <a:t>  	</a:t>
            </a:r>
            <a:r>
              <a:rPr lang="en-US" altLang="en-US" sz="2000" b="1" u="sng" dirty="0">
                <a:solidFill>
                  <a:srgbClr val="3A408E"/>
                </a:solidFill>
                <a:latin typeface="Arial" panose="020B0604020202020204" pitchFamily="34" charset="0"/>
              </a:rPr>
              <a:t>brand normally used by company.</a:t>
            </a:r>
          </a:p>
        </p:txBody>
      </p:sp>
      <p:cxnSp>
        <p:nvCxnSpPr>
          <p:cNvPr id="55302" name="Straight Connector 6"/>
          <p:cNvCxnSpPr>
            <a:cxnSpLocks noChangeShapeType="1"/>
          </p:cNvCxnSpPr>
          <p:nvPr/>
        </p:nvCxnSpPr>
        <p:spPr bwMode="auto">
          <a:xfrm>
            <a:off x="4572001" y="3886200"/>
            <a:ext cx="3052763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44131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9913" y="190500"/>
            <a:ext cx="6432550" cy="723900"/>
          </a:xfrm>
        </p:spPr>
        <p:txBody>
          <a:bodyPr anchor="t"/>
          <a:lstStyle/>
          <a:p>
            <a:r>
              <a:rPr lang="en-US" altLang="en-US" sz="4000" dirty="0"/>
              <a:t>Seal Inspection…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990600"/>
            <a:ext cx="8153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Seal Verification and Inspection Process:</a:t>
            </a:r>
          </a:p>
          <a:p>
            <a:pPr lvl="1">
              <a:spcBef>
                <a:spcPct val="0"/>
              </a:spcBef>
              <a:buClr>
                <a:srgbClr val="B7B7B7"/>
              </a:buClr>
            </a:pPr>
            <a:r>
              <a:rPr lang="en-US" altLang="en-US" sz="2800" b="1" dirty="0">
                <a:solidFill>
                  <a:schemeClr val="tx2"/>
                </a:solidFill>
              </a:rPr>
              <a:t>V</a:t>
            </a:r>
            <a:r>
              <a:rPr lang="en-US" altLang="en-US" sz="2000" b="1" dirty="0">
                <a:solidFill>
                  <a:srgbClr val="333333"/>
                </a:solidFill>
              </a:rPr>
              <a:t>erify seal number for accuracy.</a:t>
            </a:r>
            <a:endParaRPr lang="en-US" altLang="en-US" sz="2000" dirty="0">
              <a:solidFill>
                <a:srgbClr val="333333"/>
              </a:solidFill>
            </a:endParaRPr>
          </a:p>
          <a:p>
            <a:pPr lvl="1">
              <a:spcBef>
                <a:spcPct val="0"/>
              </a:spcBef>
              <a:buClr>
                <a:srgbClr val="B7B7B7"/>
              </a:buClr>
            </a:pPr>
            <a:endParaRPr lang="en-US" altLang="en-US" sz="1500" b="1" dirty="0">
              <a:solidFill>
                <a:schemeClr val="tx2"/>
              </a:solidFill>
            </a:endParaRPr>
          </a:p>
          <a:p>
            <a:pPr lvl="2">
              <a:buFont typeface="Wingdings" panose="05000000000000000000" pitchFamily="2" charset="2"/>
              <a:buNone/>
            </a:pPr>
            <a:endParaRPr lang="en-US" altLang="en-US" sz="2400" b="1" dirty="0">
              <a:solidFill>
                <a:srgbClr val="333333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000" b="1" dirty="0">
              <a:solidFill>
                <a:srgbClr val="333333"/>
              </a:solidFill>
            </a:endParaRPr>
          </a:p>
          <a:p>
            <a:pPr lvl="2"/>
            <a:endParaRPr lang="en-US" altLang="en-US" sz="1800" dirty="0">
              <a:solidFill>
                <a:srgbClr val="333333"/>
              </a:solidFill>
            </a:endParaRPr>
          </a:p>
          <a:p>
            <a:pPr lvl="4">
              <a:buFont typeface="Wingdings" panose="05000000000000000000" pitchFamily="2" charset="2"/>
              <a:buNone/>
            </a:pPr>
            <a:endParaRPr lang="en-US" altLang="en-US" sz="1800" dirty="0">
              <a:solidFill>
                <a:srgbClr val="333333"/>
              </a:solidFill>
            </a:endParaRPr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3048000" y="1828800"/>
          <a:ext cx="61722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Slide" r:id="rId4" imgW="4572000" imgH="3429000" progId="PowerPoint.Slide.8">
                  <p:embed/>
                </p:oleObj>
              </mc:Choice>
              <mc:Fallback>
                <p:oleObj name="Slide" r:id="rId4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828800"/>
                        <a:ext cx="61722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4114800" y="5410201"/>
            <a:ext cx="4114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3A408E"/>
                </a:solidFill>
                <a:latin typeface="Arial" panose="020B0604020202020204" pitchFamily="34" charset="0"/>
              </a:rPr>
              <a:t>   </a:t>
            </a:r>
            <a:r>
              <a:rPr lang="en-US" altLang="en-US" sz="2000" b="1" u="sng" dirty="0">
                <a:solidFill>
                  <a:srgbClr val="3A408E"/>
                </a:solidFill>
                <a:latin typeface="Arial" panose="020B0604020202020204" pitchFamily="34" charset="0"/>
              </a:rPr>
              <a:t>Original number sanded off.</a:t>
            </a:r>
          </a:p>
        </p:txBody>
      </p:sp>
      <p:sp>
        <p:nvSpPr>
          <p:cNvPr id="57350" name="Line 9"/>
          <p:cNvSpPr>
            <a:spLocks noChangeShapeType="1"/>
          </p:cNvSpPr>
          <p:nvPr/>
        </p:nvSpPr>
        <p:spPr bwMode="auto">
          <a:xfrm flipH="1" flipV="1">
            <a:off x="4267200" y="3384550"/>
            <a:ext cx="0" cy="80645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351" name="Line 9"/>
          <p:cNvSpPr>
            <a:spLocks noChangeShapeType="1"/>
          </p:cNvSpPr>
          <p:nvPr/>
        </p:nvSpPr>
        <p:spPr bwMode="auto">
          <a:xfrm flipH="1" flipV="1">
            <a:off x="6172200" y="3384550"/>
            <a:ext cx="0" cy="80645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352" name="Line 9"/>
          <p:cNvSpPr>
            <a:spLocks noChangeShapeType="1"/>
          </p:cNvSpPr>
          <p:nvPr/>
        </p:nvSpPr>
        <p:spPr bwMode="auto">
          <a:xfrm flipH="1" flipV="1">
            <a:off x="8272463" y="3384550"/>
            <a:ext cx="0" cy="80645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968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9913" y="190500"/>
            <a:ext cx="6432550" cy="723900"/>
          </a:xfrm>
        </p:spPr>
        <p:txBody>
          <a:bodyPr anchor="t"/>
          <a:lstStyle/>
          <a:p>
            <a:r>
              <a:rPr lang="en-US" altLang="en-US" sz="4000" dirty="0"/>
              <a:t>Seal Inspection…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990600"/>
            <a:ext cx="84582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Seal Verification and Inspection Process:</a:t>
            </a:r>
          </a:p>
          <a:p>
            <a:pPr lvl="1">
              <a:spcBef>
                <a:spcPct val="0"/>
              </a:spcBef>
              <a:buClr>
                <a:srgbClr val="B7B7B7"/>
              </a:buClr>
            </a:pPr>
            <a:r>
              <a:rPr lang="en-US" altLang="en-US" sz="2800" b="1" dirty="0">
                <a:solidFill>
                  <a:schemeClr val="tx2"/>
                </a:solidFill>
              </a:rPr>
              <a:t>T</a:t>
            </a:r>
            <a:r>
              <a:rPr lang="en-US" altLang="en-US" sz="2000" b="1" dirty="0">
                <a:solidFill>
                  <a:srgbClr val="333333"/>
                </a:solidFill>
              </a:rPr>
              <a:t>ug on seal to make sure it is affixed properly. Human error might cause this to happen, or the container might have </a:t>
            </a:r>
            <a:r>
              <a:rPr lang="en-US" altLang="en-US" sz="2000" b="1" u="sng" dirty="0">
                <a:solidFill>
                  <a:schemeClr val="tx2"/>
                </a:solidFill>
              </a:rPr>
              <a:t>contraband</a:t>
            </a:r>
            <a:r>
              <a:rPr lang="en-US" altLang="en-US" sz="2000" b="1" dirty="0">
                <a:solidFill>
                  <a:srgbClr val="333333"/>
                </a:solidFill>
              </a:rPr>
              <a:t> inside!</a:t>
            </a:r>
            <a:r>
              <a:rPr lang="en-US" altLang="en-US" b="1" dirty="0">
                <a:solidFill>
                  <a:srgbClr val="333333"/>
                </a:solidFill>
              </a:rPr>
              <a:t> </a:t>
            </a:r>
            <a:endParaRPr lang="en-US" altLang="en-US" b="1" dirty="0">
              <a:solidFill>
                <a:schemeClr val="tx2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600" b="1" dirty="0">
              <a:solidFill>
                <a:srgbClr val="333333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000" b="1" dirty="0">
              <a:solidFill>
                <a:srgbClr val="333333"/>
              </a:solidFill>
            </a:endParaRPr>
          </a:p>
          <a:p>
            <a:pPr lvl="2"/>
            <a:endParaRPr lang="en-US" altLang="en-US" sz="1800" dirty="0">
              <a:solidFill>
                <a:srgbClr val="333333"/>
              </a:solidFill>
            </a:endParaRPr>
          </a:p>
          <a:p>
            <a:pPr lvl="4">
              <a:buFont typeface="Wingdings" panose="05000000000000000000" pitchFamily="2" charset="2"/>
              <a:buNone/>
            </a:pPr>
            <a:endParaRPr lang="en-US" altLang="en-US" sz="1800" dirty="0">
              <a:solidFill>
                <a:srgbClr val="333333"/>
              </a:solidFill>
            </a:endParaRPr>
          </a:p>
        </p:txBody>
      </p:sp>
      <p:pic>
        <p:nvPicPr>
          <p:cNvPr id="61444" name="Picture 4" descr="MVC-006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507288"/>
            <a:ext cx="6324600" cy="328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61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9913" y="190500"/>
            <a:ext cx="6432550" cy="723900"/>
          </a:xfrm>
        </p:spPr>
        <p:txBody>
          <a:bodyPr anchor="t"/>
          <a:lstStyle/>
          <a:p>
            <a:r>
              <a:rPr lang="en-US" altLang="en-US" sz="4000" dirty="0"/>
              <a:t>Seal Inspection…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990600"/>
            <a:ext cx="8153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Seal Verification and Inspection Process:</a:t>
            </a:r>
          </a:p>
          <a:p>
            <a:pPr lvl="1">
              <a:spcBef>
                <a:spcPct val="0"/>
              </a:spcBef>
              <a:buClr>
                <a:srgbClr val="B7B7B7"/>
              </a:buClr>
            </a:pPr>
            <a:r>
              <a:rPr lang="en-US" altLang="en-US" sz="2800" b="1" dirty="0">
                <a:solidFill>
                  <a:schemeClr val="tx2"/>
                </a:solidFill>
              </a:rPr>
              <a:t>T</a:t>
            </a:r>
            <a:r>
              <a:rPr lang="en-US" altLang="en-US" sz="2000" b="1" dirty="0">
                <a:solidFill>
                  <a:srgbClr val="333333"/>
                </a:solidFill>
              </a:rPr>
              <a:t>ug on seal to make sure it is affixed properly.</a:t>
            </a:r>
            <a:endParaRPr lang="en-US" altLang="en-US" sz="1500" dirty="0">
              <a:solidFill>
                <a:srgbClr val="333333"/>
              </a:solidFill>
            </a:endParaRPr>
          </a:p>
          <a:p>
            <a:pPr lvl="4">
              <a:buFont typeface="Wingdings" panose="05000000000000000000" pitchFamily="2" charset="2"/>
              <a:buNone/>
            </a:pPr>
            <a:endParaRPr lang="en-US" altLang="en-US" sz="1800" dirty="0">
              <a:solidFill>
                <a:srgbClr val="333333"/>
              </a:solidFill>
            </a:endParaRPr>
          </a:p>
        </p:txBody>
      </p:sp>
      <p:graphicFrame>
        <p:nvGraphicFramePr>
          <p:cNvPr id="63492" name="Object 4"/>
          <p:cNvGraphicFramePr>
            <a:graphicFrameLocks noChangeAspect="1"/>
          </p:cNvGraphicFramePr>
          <p:nvPr/>
        </p:nvGraphicFramePr>
        <p:xfrm>
          <a:off x="3048000" y="1828800"/>
          <a:ext cx="61722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Slide" r:id="rId4" imgW="4572000" imgH="3429000" progId="PowerPoint.Slide.8">
                  <p:embed/>
                </p:oleObj>
              </mc:Choice>
              <mc:Fallback>
                <p:oleObj name="Slide" r:id="rId4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828800"/>
                        <a:ext cx="6172200" cy="3581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2819400" y="5410201"/>
            <a:ext cx="632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3A408E"/>
                </a:solidFill>
                <a:latin typeface="Arial" panose="020B0604020202020204" pitchFamily="34" charset="0"/>
              </a:rPr>
              <a:t>     </a:t>
            </a:r>
            <a:r>
              <a:rPr lang="en-US" altLang="en-US" sz="2000" dirty="0">
                <a:solidFill>
                  <a:srgbClr val="3A408E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 u="sng" dirty="0">
                <a:solidFill>
                  <a:srgbClr val="3A408E"/>
                </a:solidFill>
                <a:latin typeface="Arial" panose="020B0604020202020204" pitchFamily="34" charset="0"/>
              </a:rPr>
              <a:t>Seal stem is bent. Seal does not lock properly.</a:t>
            </a:r>
          </a:p>
        </p:txBody>
      </p:sp>
      <p:sp>
        <p:nvSpPr>
          <p:cNvPr id="63494" name="Line 6"/>
          <p:cNvSpPr>
            <a:spLocks noChangeShapeType="1"/>
          </p:cNvSpPr>
          <p:nvPr/>
        </p:nvSpPr>
        <p:spPr bwMode="auto">
          <a:xfrm flipH="1" flipV="1">
            <a:off x="7010400" y="4495800"/>
            <a:ext cx="11430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5029200" y="3581400"/>
            <a:ext cx="228600" cy="990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60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9913" y="190500"/>
            <a:ext cx="6432550" cy="723900"/>
          </a:xfrm>
        </p:spPr>
        <p:txBody>
          <a:bodyPr anchor="t"/>
          <a:lstStyle/>
          <a:p>
            <a:r>
              <a:rPr lang="en-US" altLang="en-US" sz="4000" dirty="0"/>
              <a:t>Seal Inspection…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990600"/>
            <a:ext cx="8153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Seal Verification and Inspection Process:</a:t>
            </a:r>
          </a:p>
          <a:p>
            <a:pPr lvl="1">
              <a:spcBef>
                <a:spcPct val="0"/>
              </a:spcBef>
              <a:buClr>
                <a:srgbClr val="B7B7B7"/>
              </a:buClr>
            </a:pPr>
            <a:r>
              <a:rPr lang="en-US" altLang="en-US" sz="2800" b="1" dirty="0">
                <a:solidFill>
                  <a:schemeClr val="tx2"/>
                </a:solidFill>
              </a:rPr>
              <a:t>T</a:t>
            </a:r>
            <a:r>
              <a:rPr lang="en-US" altLang="en-US" sz="2000" b="1" dirty="0">
                <a:solidFill>
                  <a:srgbClr val="333333"/>
                </a:solidFill>
              </a:rPr>
              <a:t>ug on seal to make sure it is affixed properly.</a:t>
            </a:r>
            <a:endParaRPr lang="en-US" altLang="en-US" sz="1500" dirty="0">
              <a:solidFill>
                <a:srgbClr val="333333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600" b="1" dirty="0">
              <a:solidFill>
                <a:srgbClr val="333333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000" b="1" dirty="0">
              <a:solidFill>
                <a:srgbClr val="333333"/>
              </a:solidFill>
            </a:endParaRPr>
          </a:p>
          <a:p>
            <a:pPr lvl="2"/>
            <a:endParaRPr lang="en-US" altLang="en-US" sz="1800" dirty="0">
              <a:solidFill>
                <a:srgbClr val="333333"/>
              </a:solidFill>
            </a:endParaRPr>
          </a:p>
          <a:p>
            <a:pPr lvl="4">
              <a:buFont typeface="Wingdings" panose="05000000000000000000" pitchFamily="2" charset="2"/>
              <a:buNone/>
            </a:pPr>
            <a:endParaRPr lang="en-US" altLang="en-US" sz="1800" dirty="0">
              <a:solidFill>
                <a:srgbClr val="333333"/>
              </a:solidFill>
            </a:endParaRPr>
          </a:p>
        </p:txBody>
      </p:sp>
      <p:graphicFrame>
        <p:nvGraphicFramePr>
          <p:cNvPr id="65540" name="Object 4"/>
          <p:cNvGraphicFramePr>
            <a:graphicFrameLocks noChangeAspect="1"/>
          </p:cNvGraphicFramePr>
          <p:nvPr/>
        </p:nvGraphicFramePr>
        <p:xfrm>
          <a:off x="3048000" y="1828800"/>
          <a:ext cx="61722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Slide" r:id="rId4" imgW="4572000" imgH="3429000" progId="PowerPoint.Slide.8">
                  <p:embed/>
                </p:oleObj>
              </mc:Choice>
              <mc:Fallback>
                <p:oleObj name="Slide" r:id="rId4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828800"/>
                        <a:ext cx="6172200" cy="3581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2362200" y="5410201"/>
            <a:ext cx="7620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3A408E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 u="sng" dirty="0">
                <a:solidFill>
                  <a:srgbClr val="3A408E"/>
                </a:solidFill>
                <a:latin typeface="Arial" panose="020B0604020202020204" pitchFamily="34" charset="0"/>
              </a:rPr>
              <a:t>Glue inside locking mechanism. Seal does not lock properly.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b="1" u="sng" dirty="0">
              <a:solidFill>
                <a:srgbClr val="3A408E"/>
              </a:solidFill>
              <a:latin typeface="Arial" panose="020B0604020202020204" pitchFamily="34" charset="0"/>
            </a:endParaRPr>
          </a:p>
        </p:txBody>
      </p:sp>
      <p:sp>
        <p:nvSpPr>
          <p:cNvPr id="65542" name="Line 6"/>
          <p:cNvSpPr>
            <a:spLocks noChangeShapeType="1"/>
          </p:cNvSpPr>
          <p:nvPr/>
        </p:nvSpPr>
        <p:spPr bwMode="auto">
          <a:xfrm flipH="1" flipV="1">
            <a:off x="4953000" y="3505200"/>
            <a:ext cx="228600" cy="167640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985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9913" y="190500"/>
            <a:ext cx="6432550" cy="723900"/>
          </a:xfrm>
        </p:spPr>
        <p:txBody>
          <a:bodyPr anchor="t"/>
          <a:lstStyle/>
          <a:p>
            <a:r>
              <a:rPr lang="en-US" altLang="en-US" sz="4000" dirty="0"/>
              <a:t>Seal Inspection…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838200"/>
            <a:ext cx="76962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Seal Verification and Inspection Process:</a:t>
            </a:r>
          </a:p>
          <a:p>
            <a:pPr lvl="1">
              <a:spcBef>
                <a:spcPct val="0"/>
              </a:spcBef>
              <a:buClr>
                <a:srgbClr val="B7B7B7"/>
              </a:buClr>
            </a:pPr>
            <a:r>
              <a:rPr lang="en-US" altLang="en-US" sz="2800" b="1" dirty="0">
                <a:solidFill>
                  <a:schemeClr val="tx2"/>
                </a:solidFill>
              </a:rPr>
              <a:t>T</a:t>
            </a:r>
            <a:r>
              <a:rPr lang="en-US" altLang="en-US" sz="2000" b="1" dirty="0">
                <a:solidFill>
                  <a:srgbClr val="333333"/>
                </a:solidFill>
              </a:rPr>
              <a:t>wist &amp; Turn seal to make sure it does not come off.  Seals are threaded, so they can be unscrewed.  These altered seals are reusable throughout the supply chain for multiple attacks!</a:t>
            </a:r>
            <a:endParaRPr lang="en-US" altLang="en-US" sz="2000" b="1" dirty="0">
              <a:solidFill>
                <a:schemeClr val="tx2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000" b="1" dirty="0">
              <a:solidFill>
                <a:srgbClr val="333333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000" b="1" dirty="0">
              <a:solidFill>
                <a:srgbClr val="333333"/>
              </a:solidFill>
            </a:endParaRPr>
          </a:p>
          <a:p>
            <a:pPr lvl="2"/>
            <a:endParaRPr lang="en-US" altLang="en-US" sz="1800" dirty="0">
              <a:solidFill>
                <a:srgbClr val="333333"/>
              </a:solidFill>
            </a:endParaRPr>
          </a:p>
          <a:p>
            <a:pPr lvl="4">
              <a:buFont typeface="Wingdings" panose="05000000000000000000" pitchFamily="2" charset="2"/>
              <a:buNone/>
            </a:pPr>
            <a:endParaRPr lang="en-US" altLang="en-US" sz="1800" dirty="0">
              <a:solidFill>
                <a:srgbClr val="333333"/>
              </a:solidFill>
            </a:endParaRPr>
          </a:p>
        </p:txBody>
      </p:sp>
      <p:pic>
        <p:nvPicPr>
          <p:cNvPr id="67588" name="Picture 4" descr="MVC-009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590800"/>
            <a:ext cx="6019800" cy="3157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864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839913" y="190500"/>
            <a:ext cx="6432550" cy="723900"/>
          </a:xfrm>
        </p:spPr>
        <p:txBody>
          <a:bodyPr anchor="t"/>
          <a:lstStyle/>
          <a:p>
            <a:r>
              <a:rPr lang="en-US" altLang="en-US" sz="4000" dirty="0"/>
              <a:t>Seal Inspection…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990600"/>
            <a:ext cx="8153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Seal Verification and Inspection Process:</a:t>
            </a:r>
          </a:p>
          <a:p>
            <a:pPr lvl="1">
              <a:spcBef>
                <a:spcPct val="0"/>
              </a:spcBef>
              <a:buClr>
                <a:srgbClr val="B7B7B7"/>
              </a:buClr>
            </a:pPr>
            <a:r>
              <a:rPr lang="en-US" altLang="en-US" sz="2800" b="1" dirty="0">
                <a:solidFill>
                  <a:schemeClr val="tx2"/>
                </a:solidFill>
              </a:rPr>
              <a:t>T</a:t>
            </a:r>
            <a:r>
              <a:rPr lang="en-US" altLang="en-US" sz="2000" b="1" dirty="0">
                <a:solidFill>
                  <a:srgbClr val="333333"/>
                </a:solidFill>
              </a:rPr>
              <a:t>wist &amp; Turn seal to make sure it does not unscrew</a:t>
            </a:r>
            <a:r>
              <a:rPr lang="en-US" altLang="en-US" sz="1500" b="1" dirty="0">
                <a:solidFill>
                  <a:srgbClr val="333333"/>
                </a:solidFill>
              </a:rPr>
              <a:t>.</a:t>
            </a:r>
            <a:r>
              <a:rPr lang="en-US" altLang="en-US" b="1" dirty="0">
                <a:solidFill>
                  <a:srgbClr val="333333"/>
                </a:solidFill>
              </a:rPr>
              <a:t> </a:t>
            </a:r>
            <a:endParaRPr lang="en-US" altLang="en-US" b="1" dirty="0">
              <a:solidFill>
                <a:schemeClr val="tx2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600" b="1" dirty="0">
              <a:solidFill>
                <a:srgbClr val="333333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000" b="1" dirty="0">
              <a:solidFill>
                <a:srgbClr val="333333"/>
              </a:solidFill>
            </a:endParaRPr>
          </a:p>
          <a:p>
            <a:pPr lvl="2"/>
            <a:endParaRPr lang="en-US" altLang="en-US" sz="1800" dirty="0">
              <a:solidFill>
                <a:srgbClr val="333333"/>
              </a:solidFill>
            </a:endParaRPr>
          </a:p>
          <a:p>
            <a:pPr lvl="4">
              <a:buFont typeface="Wingdings" panose="05000000000000000000" pitchFamily="2" charset="2"/>
              <a:buNone/>
            </a:pPr>
            <a:endParaRPr lang="en-US" altLang="en-US" sz="1800" dirty="0">
              <a:solidFill>
                <a:srgbClr val="333333"/>
              </a:solidFill>
            </a:endParaRPr>
          </a:p>
        </p:txBody>
      </p:sp>
      <p:graphicFrame>
        <p:nvGraphicFramePr>
          <p:cNvPr id="69636" name="Object 4"/>
          <p:cNvGraphicFramePr>
            <a:graphicFrameLocks noChangeAspect="1"/>
          </p:cNvGraphicFramePr>
          <p:nvPr/>
        </p:nvGraphicFramePr>
        <p:xfrm>
          <a:off x="3048000" y="1828800"/>
          <a:ext cx="60960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Slide" r:id="rId4" imgW="4572000" imgH="3429000" progId="PowerPoint.Slide.8">
                  <p:embed/>
                </p:oleObj>
              </mc:Choice>
              <mc:Fallback>
                <p:oleObj name="Slide" r:id="rId4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828800"/>
                        <a:ext cx="6096000" cy="3581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3810000" y="5410201"/>
            <a:ext cx="472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3A408E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 u="sng" dirty="0">
                <a:solidFill>
                  <a:srgbClr val="3A408E"/>
                </a:solidFill>
                <a:latin typeface="Arial" panose="020B0604020202020204" pitchFamily="34" charset="0"/>
              </a:rPr>
              <a:t>Twist counter-clockwise to unscrew.</a:t>
            </a:r>
          </a:p>
        </p:txBody>
      </p:sp>
    </p:spTree>
    <p:extLst>
      <p:ext uri="{BB962C8B-B14F-4D97-AF65-F5344CB8AC3E}">
        <p14:creationId xmlns:p14="http://schemas.microsoft.com/office/powerpoint/2010/main" val="1341398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9913" y="190500"/>
            <a:ext cx="6432550" cy="723900"/>
          </a:xfrm>
        </p:spPr>
        <p:txBody>
          <a:bodyPr anchor="t"/>
          <a:lstStyle/>
          <a:p>
            <a:r>
              <a:rPr lang="en-US" altLang="en-US" sz="4000" dirty="0"/>
              <a:t>Seal Inspection…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990600"/>
            <a:ext cx="8153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3038" indent="-173038">
              <a:spcBef>
                <a:spcPct val="0"/>
              </a:spcBef>
              <a:buClrTx/>
              <a:buNone/>
            </a:pPr>
            <a:r>
              <a:rPr lang="en-US" altLang="en-US" sz="2000" b="1" dirty="0">
                <a:solidFill>
                  <a:srgbClr val="333333"/>
                </a:solidFill>
              </a:rPr>
              <a:t>Seal Verification and Inspection Process:</a:t>
            </a:r>
          </a:p>
          <a:p>
            <a:pPr lvl="1">
              <a:spcBef>
                <a:spcPct val="0"/>
              </a:spcBef>
              <a:buClr>
                <a:srgbClr val="B7B7B7"/>
              </a:buClr>
            </a:pPr>
            <a:r>
              <a:rPr lang="en-US" altLang="en-US" sz="2800" b="1" dirty="0">
                <a:solidFill>
                  <a:schemeClr val="tx2"/>
                </a:solidFill>
              </a:rPr>
              <a:t>T</a:t>
            </a:r>
            <a:r>
              <a:rPr lang="en-US" altLang="en-US" sz="2000" b="1" dirty="0">
                <a:solidFill>
                  <a:srgbClr val="333333"/>
                </a:solidFill>
              </a:rPr>
              <a:t>wist &amp; Turn seal to make sure it does not unscrew</a:t>
            </a:r>
            <a:r>
              <a:rPr lang="en-US" altLang="en-US" sz="1500" b="1" dirty="0">
                <a:solidFill>
                  <a:srgbClr val="333333"/>
                </a:solidFill>
              </a:rPr>
              <a:t>.</a:t>
            </a:r>
            <a:endParaRPr lang="en-US" altLang="en-US" b="1" dirty="0">
              <a:solidFill>
                <a:schemeClr val="tx2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600" b="1" dirty="0">
              <a:solidFill>
                <a:srgbClr val="333333"/>
              </a:solidFill>
            </a:endParaRPr>
          </a:p>
          <a:p>
            <a:pPr marL="173038" indent="-173038">
              <a:spcBef>
                <a:spcPct val="0"/>
              </a:spcBef>
              <a:buClrTx/>
              <a:buNone/>
            </a:pPr>
            <a:endParaRPr lang="en-US" altLang="en-US" sz="2000" b="1" dirty="0">
              <a:solidFill>
                <a:srgbClr val="333333"/>
              </a:solidFill>
            </a:endParaRPr>
          </a:p>
          <a:p>
            <a:pPr lvl="2"/>
            <a:endParaRPr lang="en-US" altLang="en-US" sz="1800" dirty="0">
              <a:solidFill>
                <a:srgbClr val="333333"/>
              </a:solidFill>
            </a:endParaRPr>
          </a:p>
          <a:p>
            <a:pPr lvl="4">
              <a:buFont typeface="Wingdings" panose="05000000000000000000" pitchFamily="2" charset="2"/>
              <a:buNone/>
            </a:pPr>
            <a:endParaRPr lang="en-US" altLang="en-US" sz="1800" dirty="0">
              <a:solidFill>
                <a:srgbClr val="333333"/>
              </a:solidFill>
            </a:endParaRPr>
          </a:p>
        </p:txBody>
      </p:sp>
      <p:graphicFrame>
        <p:nvGraphicFramePr>
          <p:cNvPr id="71684" name="Object 4"/>
          <p:cNvGraphicFramePr>
            <a:graphicFrameLocks noChangeAspect="1"/>
          </p:cNvGraphicFramePr>
          <p:nvPr/>
        </p:nvGraphicFramePr>
        <p:xfrm>
          <a:off x="3048000" y="1828800"/>
          <a:ext cx="60960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Slide" r:id="rId4" imgW="4572000" imgH="3429000" progId="PowerPoint.Slide.8">
                  <p:embed/>
                </p:oleObj>
              </mc:Choice>
              <mc:Fallback>
                <p:oleObj name="Slide" r:id="rId4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828800"/>
                        <a:ext cx="60960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4191000" y="5410201"/>
            <a:ext cx="3886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3A408E"/>
                </a:solidFill>
                <a:latin typeface="Arial" panose="020B0604020202020204" pitchFamily="34" charset="0"/>
              </a:rPr>
              <a:t>      </a:t>
            </a:r>
            <a:r>
              <a:rPr lang="en-US" altLang="en-US" sz="2000" b="1" u="sng" dirty="0">
                <a:solidFill>
                  <a:srgbClr val="3A408E"/>
                </a:solidFill>
                <a:latin typeface="Arial" panose="020B0604020202020204" pitchFamily="34" charset="0"/>
              </a:rPr>
              <a:t>Multiple tampered seals.</a:t>
            </a:r>
          </a:p>
        </p:txBody>
      </p:sp>
    </p:spTree>
    <p:extLst>
      <p:ext uri="{BB962C8B-B14F-4D97-AF65-F5344CB8AC3E}">
        <p14:creationId xmlns:p14="http://schemas.microsoft.com/office/powerpoint/2010/main" val="1984759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6" t="9362" r="181" b="13924"/>
          <a:stretch/>
        </p:blipFill>
        <p:spPr>
          <a:xfrm>
            <a:off x="6163950" y="1674512"/>
            <a:ext cx="4188721" cy="3998022"/>
          </a:xfrm>
          <a:prstGeom prst="rect">
            <a:avLst/>
          </a:prstGeom>
          <a:ln>
            <a:solidFill>
              <a:srgbClr val="07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9" t="1539" r="9832" b="18462"/>
          <a:stretch/>
        </p:blipFill>
        <p:spPr>
          <a:xfrm>
            <a:off x="1866479" y="1675942"/>
            <a:ext cx="4171914" cy="3996592"/>
          </a:xfrm>
          <a:prstGeom prst="rect">
            <a:avLst/>
          </a:prstGeom>
          <a:ln>
            <a:solidFill>
              <a:srgbClr val="07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705001" y="491044"/>
            <a:ext cx="8308275" cy="120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3363" indent="-233363" algn="l" rtl="0" eaLnBrk="0" fontAlgn="base" hangingPunct="0">
              <a:spcBef>
                <a:spcPct val="60000"/>
              </a:spcBef>
              <a:spcAft>
                <a:spcPct val="0"/>
              </a:spcAft>
              <a:buClr>
                <a:srgbClr val="B0B1B3"/>
              </a:buClr>
              <a:buFont typeface="Wingdings" pitchFamily="2" charset="2"/>
              <a:buChar char="§"/>
              <a:defRPr sz="2200">
                <a:solidFill>
                  <a:srgbClr val="EFF7FF"/>
                </a:solidFill>
                <a:latin typeface="+mn-lt"/>
                <a:ea typeface="ヒラギノ角ゴ Pro W3" pitchFamily="-106" charset="-128"/>
                <a:cs typeface="ヒラギノ角ゴ Pro W3" pitchFamily="-106" charset="-128"/>
              </a:defRPr>
            </a:lvl1pPr>
            <a:lvl2pPr marL="571500" indent="-223838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B0B1B3"/>
              </a:buClr>
              <a:buFont typeface="Wingdings" pitchFamily="2" charset="2"/>
              <a:buChar char="§"/>
              <a:defRPr sz="1700">
                <a:solidFill>
                  <a:srgbClr val="EFF7FF"/>
                </a:solidFill>
                <a:latin typeface="+mn-lt"/>
                <a:ea typeface="ヒラギノ角ゴ Pro W3" pitchFamily="-106" charset="-128"/>
                <a:cs typeface="ヒラギノ角ゴ Pro W3" charset="0"/>
              </a:defRPr>
            </a:lvl2pPr>
            <a:lvl3pPr marL="909638" indent="-222250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B0B1B3"/>
              </a:buClr>
              <a:buFont typeface="Wingdings" pitchFamily="2" charset="2"/>
              <a:buChar char="§"/>
              <a:defRPr sz="2000">
                <a:solidFill>
                  <a:srgbClr val="EFF7FF"/>
                </a:solidFill>
                <a:latin typeface="+mn-lt"/>
                <a:ea typeface="Geneva" pitchFamily="-111" charset="-128"/>
                <a:cs typeface="Geneva" pitchFamily="-111" charset="-128"/>
              </a:defRPr>
            </a:lvl3pPr>
            <a:lvl4pPr marL="1258888" indent="-231775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B0B1B3"/>
              </a:buClr>
              <a:buFont typeface="Wingdings" pitchFamily="2" charset="2"/>
              <a:buChar char="§"/>
              <a:defRPr sz="1700">
                <a:solidFill>
                  <a:srgbClr val="EFF7FF"/>
                </a:solidFill>
                <a:latin typeface="+mn-lt"/>
                <a:ea typeface="Geneva" pitchFamily="-111" charset="-128"/>
              </a:defRPr>
            </a:lvl4pPr>
            <a:lvl5pPr marL="1598613" indent="-222250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B0B1B3"/>
              </a:buClr>
              <a:buFont typeface="Wingdings" pitchFamily="2" charset="2"/>
              <a:buChar char="§"/>
              <a:defRPr sz="2000">
                <a:solidFill>
                  <a:srgbClr val="EFF7FF"/>
                </a:solidFill>
                <a:latin typeface="+mn-lt"/>
                <a:ea typeface="Geneva" pitchFamily="-111" charset="-128"/>
              </a:defRPr>
            </a:lvl5pPr>
            <a:lvl6pPr marL="2055813" indent="-222250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B0B1B3"/>
              </a:buClr>
              <a:buFont typeface="Wingdings" pitchFamily="-106" charset="2"/>
              <a:buChar char="§"/>
              <a:defRPr sz="2000">
                <a:solidFill>
                  <a:srgbClr val="EFF7FF"/>
                </a:solidFill>
                <a:latin typeface="+mn-lt"/>
                <a:ea typeface="ヒラギノ角ゴ Pro W3" pitchFamily="-106" charset="-128"/>
              </a:defRPr>
            </a:lvl6pPr>
            <a:lvl7pPr marL="2513013" indent="-222250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B0B1B3"/>
              </a:buClr>
              <a:buFont typeface="Wingdings" pitchFamily="-106" charset="2"/>
              <a:buChar char="§"/>
              <a:defRPr sz="2000">
                <a:solidFill>
                  <a:srgbClr val="EFF7FF"/>
                </a:solidFill>
                <a:latin typeface="+mn-lt"/>
                <a:ea typeface="ヒラギノ角ゴ Pro W3" pitchFamily="-106" charset="-128"/>
              </a:defRPr>
            </a:lvl7pPr>
            <a:lvl8pPr marL="2970213" indent="-222250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B0B1B3"/>
              </a:buClr>
              <a:buFont typeface="Wingdings" pitchFamily="-106" charset="2"/>
              <a:buChar char="§"/>
              <a:defRPr sz="2000">
                <a:solidFill>
                  <a:srgbClr val="EFF7FF"/>
                </a:solidFill>
                <a:latin typeface="+mn-lt"/>
                <a:ea typeface="ヒラギノ角ゴ Pro W3" pitchFamily="-106" charset="-128"/>
              </a:defRPr>
            </a:lvl8pPr>
            <a:lvl9pPr marL="3427413" indent="-222250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B0B1B3"/>
              </a:buClr>
              <a:buFont typeface="Wingdings" pitchFamily="-106" charset="2"/>
              <a:buChar char="§"/>
              <a:defRPr sz="2000">
                <a:solidFill>
                  <a:srgbClr val="EFF7FF"/>
                </a:solidFill>
                <a:latin typeface="+mn-lt"/>
                <a:ea typeface="ヒラギノ角ゴ Pro W3" pitchFamily="-106" charset="-128"/>
              </a:defRPr>
            </a:lvl9pPr>
          </a:lstStyle>
          <a:p>
            <a:pPr marL="347662" lvl="1" indent="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None/>
            </a:pPr>
            <a:endParaRPr lang="en-US" sz="2000" kern="0" dirty="0">
              <a:solidFill>
                <a:srgbClr val="333333"/>
              </a:solidFill>
            </a:endParaRPr>
          </a:p>
          <a:p>
            <a:pPr lvl="1">
              <a:lnSpc>
                <a:spcPct val="9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333333"/>
                </a:solidFill>
              </a:rPr>
              <a:t>Twist &amp; Turn seal to make sure it does not unscrew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333333"/>
                </a:solidFill>
              </a:rPr>
              <a:t>Seals that are previously cut off from imported shipments can be used to create duplicate seals.		</a:t>
            </a:r>
          </a:p>
          <a:p>
            <a:pPr lvl="4">
              <a:lnSpc>
                <a:spcPct val="90000"/>
              </a:lnSpc>
              <a:buClr>
                <a:srgbClr val="FFFFFF"/>
              </a:buClr>
              <a:buFontTx/>
              <a:buChar char="•"/>
            </a:pPr>
            <a:endParaRPr lang="en-US" kern="0" dirty="0">
              <a:solidFill>
                <a:srgbClr val="333333"/>
              </a:solidFill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843424" y="79664"/>
            <a:ext cx="6096000" cy="584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2F80"/>
                </a:solidFill>
                <a:latin typeface="+mj-lt"/>
                <a:ea typeface="ヒラギノ角ゴ Pro W3" pitchFamily="-106" charset="-128"/>
                <a:cs typeface="ヒラギノ角ゴ Pro W3" pitchFamily="-106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2F80"/>
                </a:solidFill>
                <a:latin typeface="Times New Roman" pitchFamily="-106" charset="0"/>
                <a:ea typeface="ヒラギノ角ゴ Pro W3" pitchFamily="-106" charset="-128"/>
                <a:cs typeface="ヒラギノ角ゴ Pro W3" pitchFamily="-106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2F80"/>
                </a:solidFill>
                <a:latin typeface="Times New Roman" pitchFamily="-106" charset="0"/>
                <a:ea typeface="ヒラギノ角ゴ Pro W3" pitchFamily="-106" charset="-128"/>
                <a:cs typeface="ヒラギノ角ゴ Pro W3" pitchFamily="-106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2F80"/>
                </a:solidFill>
                <a:latin typeface="Times New Roman" pitchFamily="-106" charset="0"/>
                <a:ea typeface="ヒラギノ角ゴ Pro W3" pitchFamily="-106" charset="-128"/>
                <a:cs typeface="ヒラギノ角ゴ Pro W3" pitchFamily="-106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2F80"/>
                </a:solidFill>
                <a:latin typeface="Times New Roman" pitchFamily="-106" charset="0"/>
                <a:ea typeface="ヒラギノ角ゴ Pro W3" pitchFamily="-106" charset="-128"/>
                <a:cs typeface="ヒラギノ角ゴ Pro W3" pitchFamily="-106" charset="-128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2F80"/>
                </a:solidFill>
                <a:latin typeface="Times New Roman" pitchFamily="-10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2F80"/>
                </a:solidFill>
                <a:latin typeface="Times New Roman" pitchFamily="-10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2F80"/>
                </a:solidFill>
                <a:latin typeface="Times New Roman" pitchFamily="-10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2F80"/>
                </a:solidFill>
                <a:latin typeface="Times New Roman" pitchFamily="-106" charset="0"/>
              </a:defRPr>
            </a:lvl9pPr>
          </a:lstStyle>
          <a:p>
            <a:r>
              <a:rPr lang="en-US" kern="0" dirty="0"/>
              <a:t>Tampered Seals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466759" y="5675673"/>
            <a:ext cx="30531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33333"/>
                </a:solidFill>
              </a:rPr>
              <a:t> </a:t>
            </a:r>
            <a:r>
              <a:rPr lang="en-US" sz="2000" u="sng" dirty="0">
                <a:solidFill>
                  <a:srgbClr val="333333"/>
                </a:solidFill>
              </a:rPr>
              <a:t>Seal affixed on container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6268822" y="5678812"/>
            <a:ext cx="394048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33333"/>
                </a:solidFill>
              </a:rPr>
              <a:t> </a:t>
            </a:r>
            <a:r>
              <a:rPr lang="en-US" sz="2000" u="sng" dirty="0">
                <a:solidFill>
                  <a:srgbClr val="333333"/>
                </a:solidFill>
              </a:rPr>
              <a:t>Cut seal mutilated for future use</a:t>
            </a:r>
          </a:p>
        </p:txBody>
      </p:sp>
    </p:spTree>
    <p:extLst>
      <p:ext uri="{BB962C8B-B14F-4D97-AF65-F5344CB8AC3E}">
        <p14:creationId xmlns:p14="http://schemas.microsoft.com/office/powerpoint/2010/main" val="3650256535"/>
      </p:ext>
    </p:extLst>
  </p:cSld>
  <p:clrMapOvr>
    <a:masterClrMapping/>
  </p:clrMapOvr>
</p:sld>
</file>

<file path=ppt/theme/theme1.xml><?xml version="1.0" encoding="utf-8"?>
<a:theme xmlns:a="http://schemas.openxmlformats.org/drawingml/2006/main" name="DHS_Template_White">
  <a:themeElements>
    <a:clrScheme name="">
      <a:dk1>
        <a:srgbClr val="70BC1F"/>
      </a:dk1>
      <a:lt1>
        <a:srgbClr val="FFFFFF"/>
      </a:lt1>
      <a:dk2>
        <a:srgbClr val="000063"/>
      </a:dk2>
      <a:lt2>
        <a:srgbClr val="FF0000"/>
      </a:lt2>
      <a:accent1>
        <a:srgbClr val="FFDB00"/>
      </a:accent1>
      <a:accent2>
        <a:srgbClr val="0062C8"/>
      </a:accent2>
      <a:accent3>
        <a:srgbClr val="AAAAB7"/>
      </a:accent3>
      <a:accent4>
        <a:srgbClr val="DADADA"/>
      </a:accent4>
      <a:accent5>
        <a:srgbClr val="FFEAAA"/>
      </a:accent5>
      <a:accent6>
        <a:srgbClr val="0058B5"/>
      </a:accent6>
      <a:hlink>
        <a:srgbClr val="CC6600"/>
      </a:hlink>
      <a:folHlink>
        <a:srgbClr val="990099"/>
      </a:folHlink>
    </a:clrScheme>
    <a:fontScheme name="DHS_Template_Whit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HS_Template_White 1">
        <a:dk1>
          <a:srgbClr val="595959"/>
        </a:dk1>
        <a:lt1>
          <a:srgbClr val="F8D167"/>
        </a:lt1>
        <a:dk2>
          <a:srgbClr val="BF5FA7"/>
        </a:dk2>
        <a:lt2>
          <a:srgbClr val="92C9DD"/>
        </a:lt2>
        <a:accent1>
          <a:srgbClr val="9ED47C"/>
        </a:accent1>
        <a:accent2>
          <a:srgbClr val="F3728D"/>
        </a:accent2>
        <a:accent3>
          <a:srgbClr val="FBE5B8"/>
        </a:accent3>
        <a:accent4>
          <a:srgbClr val="4B4B4B"/>
        </a:accent4>
        <a:accent5>
          <a:srgbClr val="CCE6BF"/>
        </a:accent5>
        <a:accent6>
          <a:srgbClr val="DC677F"/>
        </a:accent6>
        <a:hlink>
          <a:srgbClr val="6E91BA"/>
        </a:hlink>
        <a:folHlink>
          <a:srgbClr val="BDBFD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512</Words>
  <Application>Microsoft Office PowerPoint</Application>
  <PresentationFormat>Widescreen</PresentationFormat>
  <Paragraphs>104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Times</vt:lpstr>
      <vt:lpstr>Times New Roman</vt:lpstr>
      <vt:lpstr>Wingdings</vt:lpstr>
      <vt:lpstr>DHS_Template_White</vt:lpstr>
      <vt:lpstr>Slide</vt:lpstr>
      <vt:lpstr>Seal Inspection…</vt:lpstr>
      <vt:lpstr>Seal Inspection…</vt:lpstr>
      <vt:lpstr>Seal Inspection…</vt:lpstr>
      <vt:lpstr>Seal Inspection…</vt:lpstr>
      <vt:lpstr>Seal Inspection…</vt:lpstr>
      <vt:lpstr>Seal Inspection…</vt:lpstr>
      <vt:lpstr>Seal Inspection…</vt:lpstr>
      <vt:lpstr>Seal Inspection…</vt:lpstr>
      <vt:lpstr>Seal Inspection…</vt:lpstr>
      <vt:lpstr>Seal Inspection…</vt:lpstr>
      <vt:lpstr>Seal Inspection…</vt:lpstr>
      <vt:lpstr>Seal Inspection…</vt:lpstr>
      <vt:lpstr>Seal Inspection…</vt:lpstr>
      <vt:lpstr>PowerPoint Presentation</vt:lpstr>
    </vt:vector>
  </TitlesOfParts>
  <Company>U.S. Customs &amp; Border Protection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Seal Inspection…</dc:title>
  <dc:creator>MONZON, RAYMOND C</dc:creator>
  <cp:lastModifiedBy>Ronald Jaspan</cp:lastModifiedBy>
  <cp:revision>1</cp:revision>
  <dcterms:created xsi:type="dcterms:W3CDTF">2016-03-24T14:06:12Z</dcterms:created>
  <dcterms:modified xsi:type="dcterms:W3CDTF">2020-09-24T04:03:15Z</dcterms:modified>
</cp:coreProperties>
</file>